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0" r:id="rId2"/>
    <p:sldId id="280" r:id="rId3"/>
    <p:sldId id="314" r:id="rId4"/>
    <p:sldId id="315" r:id="rId5"/>
    <p:sldId id="302" r:id="rId6"/>
    <p:sldId id="303" r:id="rId7"/>
    <p:sldId id="282" r:id="rId8"/>
    <p:sldId id="308" r:id="rId9"/>
    <p:sldId id="283" r:id="rId10"/>
    <p:sldId id="306" r:id="rId11"/>
    <p:sldId id="313" r:id="rId12"/>
    <p:sldId id="301" r:id="rId13"/>
    <p:sldId id="309" r:id="rId14"/>
    <p:sldId id="304" r:id="rId15"/>
    <p:sldId id="305" r:id="rId16"/>
    <p:sldId id="307" r:id="rId17"/>
    <p:sldId id="288" r:id="rId18"/>
    <p:sldId id="290" r:id="rId19"/>
    <p:sldId id="291" r:id="rId20"/>
    <p:sldId id="298" r:id="rId21"/>
    <p:sldId id="299" r:id="rId22"/>
    <p:sldId id="295" r:id="rId23"/>
    <p:sldId id="310" r:id="rId24"/>
    <p:sldId id="289" r:id="rId25"/>
    <p:sldId id="296" r:id="rId26"/>
    <p:sldId id="267" r:id="rId27"/>
    <p:sldId id="316" r:id="rId28"/>
  </p:sldIdLst>
  <p:sldSz cx="9144000" cy="5143500" type="screen16x9"/>
  <p:notesSz cx="6858000" cy="9144000"/>
  <p:embeddedFontLst>
    <p:embeddedFont>
      <p:font typeface="Alfa Slab One" panose="02000507050000020004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talian Plate No2 Black" panose="02000A06030000090004" pitchFamily="50" charset="0"/>
      <p:boldItalic r:id="rId36"/>
    </p:embeddedFont>
    <p:embeddedFont>
      <p:font typeface="Lato Black" panose="020F0A02020204030203" pitchFamily="34" charset="0"/>
      <p:bold r:id="rId37"/>
      <p:boldItalic r:id="rId38"/>
    </p:embeddedFont>
    <p:embeddedFont>
      <p:font typeface="Montserrat" panose="00000500000000000000" pitchFamily="50" charset="0"/>
      <p:regular r:id="rId39"/>
      <p:bold r:id="rId40"/>
      <p:italic r:id="rId41"/>
      <p:boldItalic r:id="rId42"/>
    </p:embeddedFont>
    <p:embeddedFont>
      <p:font typeface="Montserrat-Regular" panose="00000500000000000000" pitchFamily="50" charset="0"/>
      <p:regular r:id="rId43"/>
    </p:embeddedFont>
  </p:embeddedFontLst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r" id="{2D35B5AF-E984-8F47-A0EF-FEB3027276AD}">
          <p14:sldIdLst>
            <p14:sldId id="260"/>
          </p14:sldIdLst>
        </p14:section>
        <p14:section name="Indholds_sider" id="{BB4B673E-B268-2C4D-A0AC-0EDCFE008649}">
          <p14:sldIdLst>
            <p14:sldId id="280"/>
            <p14:sldId id="314"/>
            <p14:sldId id="315"/>
            <p14:sldId id="302"/>
            <p14:sldId id="303"/>
            <p14:sldId id="282"/>
            <p14:sldId id="308"/>
            <p14:sldId id="283"/>
            <p14:sldId id="306"/>
            <p14:sldId id="313"/>
            <p14:sldId id="301"/>
            <p14:sldId id="309"/>
            <p14:sldId id="304"/>
            <p14:sldId id="305"/>
            <p14:sldId id="307"/>
            <p14:sldId id="288"/>
            <p14:sldId id="290"/>
            <p14:sldId id="291"/>
            <p14:sldId id="298"/>
            <p14:sldId id="299"/>
            <p14:sldId id="295"/>
            <p14:sldId id="310"/>
            <p14:sldId id="289"/>
            <p14:sldId id="296"/>
            <p14:sldId id="267"/>
            <p14:sldId id="316"/>
          </p14:sldIdLst>
        </p14:section>
        <p14:section name="Diverse figurer (vis ikke)" id="{C5FE54F2-041C-7841-916F-E56FD6766E0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75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pos="5596">
          <p15:clr>
            <a:srgbClr val="A4A3A4"/>
          </p15:clr>
        </p15:guide>
        <p15:guide id="4" pos="1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723"/>
    <a:srgbClr val="C1C2C1"/>
    <a:srgbClr val="6CB333"/>
    <a:srgbClr val="082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597" autoAdjust="0"/>
  </p:normalViewPr>
  <p:slideViewPr>
    <p:cSldViewPr snapToGrid="0" snapToObjects="1">
      <p:cViewPr varScale="1">
        <p:scale>
          <a:sx n="99" d="100"/>
          <a:sy n="99" d="100"/>
        </p:scale>
        <p:origin x="1279" y="75"/>
      </p:cViewPr>
      <p:guideLst>
        <p:guide orient="horz" pos="2875"/>
        <p:guide orient="horz" pos="106"/>
        <p:guide pos="5596"/>
        <p:guide pos="1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3500" y="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47E-D856-094B-B973-15B8369A0621}" type="datetimeFigureOut">
              <a:rPr lang="da-DK" smtClean="0">
                <a:latin typeface="Montserrat"/>
              </a:rPr>
              <a:t>30-05-2020</a:t>
            </a:fld>
            <a:endParaRPr lang="da-DK" dirty="0">
              <a:latin typeface="Montserrat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0E7D-2E34-0A4F-9159-AB5E81448D8F}" type="slidenum">
              <a:rPr lang="da-DK" smtClean="0">
                <a:latin typeface="Montserrat"/>
              </a:rPr>
              <a:t>‹#›</a:t>
            </a:fld>
            <a:endParaRPr lang="da-DK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5015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/>
              </a:defRPr>
            </a:lvl1pPr>
          </a:lstStyle>
          <a:p>
            <a:fld id="{C40EA506-B434-3E42-AD3D-A0657203A225}" type="datetimeFigureOut">
              <a:rPr lang="da-DK" smtClean="0"/>
              <a:pPr/>
              <a:t>30-05-2020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/>
              </a:defRPr>
            </a:lvl1pPr>
          </a:lstStyle>
          <a:p>
            <a:fld id="{6D5A0EB7-15B5-994E-A7AA-35389F25896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737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823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129348" y="4457015"/>
            <a:ext cx="9524693" cy="686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pic>
        <p:nvPicPr>
          <p:cNvPr id="21" name="Billede 2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" t="28395" b="21150"/>
          <a:stretch/>
        </p:blipFill>
        <p:spPr>
          <a:xfrm>
            <a:off x="180486" y="176008"/>
            <a:ext cx="8787301" cy="2993628"/>
          </a:xfrm>
          <a:prstGeom prst="rect">
            <a:avLst/>
          </a:prstGeom>
        </p:spPr>
      </p:pic>
      <p:sp>
        <p:nvSpPr>
          <p:cNvPr id="23" name="Rektangel 22"/>
          <p:cNvSpPr/>
          <p:nvPr userDrawn="1"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24" name="Billed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516" y="3935185"/>
            <a:ext cx="2034787" cy="809763"/>
          </a:xfrm>
          <a:prstGeom prst="rect">
            <a:avLst/>
          </a:prstGeom>
        </p:spPr>
      </p:pic>
      <p:sp>
        <p:nvSpPr>
          <p:cNvPr id="25" name="Rektangel 24"/>
          <p:cNvSpPr/>
          <p:nvPr userDrawn="1"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ctrTitle"/>
          </p:nvPr>
        </p:nvSpPr>
        <p:spPr>
          <a:xfrm>
            <a:off x="206931" y="3264324"/>
            <a:ext cx="8747999" cy="4778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>
                <a:latin typeface="Alfa Slab One"/>
              </a:rPr>
              <a:t>Click to edit Master title style</a:t>
            </a:r>
            <a:endParaRPr lang="da-DK" sz="3600" dirty="0">
              <a:latin typeface="Alfa Slab One"/>
            </a:endParaRP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863" y="4162120"/>
            <a:ext cx="1292606" cy="559161"/>
          </a:xfrm>
          <a:prstGeom prst="rect">
            <a:avLst/>
          </a:prstGeom>
        </p:spPr>
      </p:pic>
      <p:sp>
        <p:nvSpPr>
          <p:cNvPr id="2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98000" y="3793062"/>
            <a:ext cx="8748000" cy="392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da-DK" sz="2000" dirty="0">
                <a:solidFill>
                  <a:schemeClr val="tx1"/>
                </a:solidFill>
                <a:latin typeface="Alfa Slab One"/>
              </a:rPr>
              <a:t>Indsæt titel</a:t>
            </a:r>
            <a:endParaRPr lang="da-D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6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1261749"/>
            <a:ext cx="369416" cy="373453"/>
          </a:xfrm>
          <a:prstGeom prst="rect">
            <a:avLst/>
          </a:prstGeom>
        </p:spPr>
      </p:pic>
      <p:sp>
        <p:nvSpPr>
          <p:cNvPr id="4" name="Tekstfelt 3"/>
          <p:cNvSpPr txBox="1"/>
          <p:nvPr userDrawn="1"/>
        </p:nvSpPr>
        <p:spPr>
          <a:xfrm>
            <a:off x="429160" y="1309976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</a:p>
        </p:txBody>
      </p:sp>
      <p:pic>
        <p:nvPicPr>
          <p:cNvPr id="5" name="Billede 4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1736899"/>
            <a:ext cx="369416" cy="373453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416948" y="178512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7" name="Billede 6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2237966"/>
            <a:ext cx="369416" cy="373453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416948" y="22861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9" name="Billede 8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2713117"/>
            <a:ext cx="369416" cy="373453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416948" y="276134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11" name="Billede 10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3196906"/>
            <a:ext cx="369416" cy="373453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416948" y="324513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pic>
        <p:nvPicPr>
          <p:cNvPr id="13" name="Billede 12" descr="kug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3654778"/>
            <a:ext cx="369416" cy="373453"/>
          </a:xfrm>
          <a:prstGeom prst="rect">
            <a:avLst/>
          </a:prstGeom>
        </p:spPr>
      </p:pic>
      <p:sp>
        <p:nvSpPr>
          <p:cNvPr id="14" name="Tekstfelt 13"/>
          <p:cNvSpPr txBox="1"/>
          <p:nvPr userDrawn="1"/>
        </p:nvSpPr>
        <p:spPr>
          <a:xfrm>
            <a:off x="416948" y="3703005"/>
            <a:ext cx="2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</a:rPr>
              <a:t>6</a:t>
            </a:r>
          </a:p>
        </p:txBody>
      </p:sp>
      <p:pic>
        <p:nvPicPr>
          <p:cNvPr id="21" name="Billede 20" descr="venne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988" y="2618797"/>
            <a:ext cx="2340685" cy="2388453"/>
          </a:xfrm>
          <a:prstGeom prst="rect">
            <a:avLst/>
          </a:prstGeom>
        </p:spPr>
      </p:pic>
      <p:sp>
        <p:nvSpPr>
          <p:cNvPr id="23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6792596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736653" y="1310890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732987" y="1781538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8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736653" y="228490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9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733402" y="276395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0" name="Pladsholder til tekst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773" y="3245133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1" name="Pladsholder til tekst 24"/>
          <p:cNvSpPr>
            <a:spLocks noGrp="1"/>
          </p:cNvSpPr>
          <p:nvPr>
            <p:ph type="body" sz="quarter" idx="16" hasCustomPrompt="1"/>
          </p:nvPr>
        </p:nvSpPr>
        <p:spPr>
          <a:xfrm>
            <a:off x="736653" y="369718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265127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292430" y="1469347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464289" y="1469347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6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46858" y="1670589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5" name="Rektangel 24"/>
          <p:cNvSpPr/>
          <p:nvPr userDrawn="1"/>
        </p:nvSpPr>
        <p:spPr>
          <a:xfrm>
            <a:off x="1292430" y="2418130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26" name="Rektangel 25"/>
          <p:cNvSpPr/>
          <p:nvPr userDrawn="1"/>
        </p:nvSpPr>
        <p:spPr>
          <a:xfrm>
            <a:off x="1464289" y="2418130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1546858" y="2619372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7" name="Rektangel 36"/>
          <p:cNvSpPr/>
          <p:nvPr userDrawn="1"/>
        </p:nvSpPr>
        <p:spPr>
          <a:xfrm>
            <a:off x="1292430" y="3345019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38" name="Rektangel 37"/>
          <p:cNvSpPr/>
          <p:nvPr userDrawn="1"/>
        </p:nvSpPr>
        <p:spPr>
          <a:xfrm>
            <a:off x="1464289" y="3345019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39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1546858" y="354626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370594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or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71" y="3761228"/>
            <a:ext cx="1048417" cy="1460857"/>
          </a:xfrm>
          <a:prstGeom prst="rect">
            <a:avLst/>
          </a:prstGeom>
        </p:spPr>
      </p:pic>
      <p:sp>
        <p:nvSpPr>
          <p:cNvPr id="4" name="Pladsholder til tekst 22"/>
          <p:cNvSpPr>
            <a:spLocks noGrp="1"/>
          </p:cNvSpPr>
          <p:nvPr>
            <p:ph type="body" sz="quarter" idx="10" hasCustomPrompt="1"/>
          </p:nvPr>
        </p:nvSpPr>
        <p:spPr>
          <a:xfrm>
            <a:off x="3688967" y="503028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 baseline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/>
              <a:t>Indsæt titel her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262834" y="182458"/>
            <a:ext cx="3233453" cy="446733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88729" y="1401101"/>
            <a:ext cx="4924425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/>
              <a:t>Indsæt brødtekst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lvl="0"/>
            <a:endParaRPr lang="da-DK" dirty="0"/>
          </a:p>
        </p:txBody>
      </p:sp>
      <p:sp>
        <p:nvSpPr>
          <p:cNvPr id="13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967" y="2364658"/>
            <a:ext cx="4924425" cy="963557"/>
          </a:xfrm>
        </p:spPr>
        <p:txBody>
          <a:bodyPr>
            <a:normAutofit/>
          </a:bodyPr>
          <a:lstStyle>
            <a:lvl1pPr marL="171450" indent="-171450">
              <a:buFont typeface="Arial"/>
              <a:buChar char="•"/>
              <a:defRPr sz="1100"/>
            </a:lvl1pPr>
          </a:lstStyle>
          <a:p>
            <a:pPr lvl="0"/>
            <a:r>
              <a:rPr lang="da-DK" dirty="0"/>
              <a:t>Indsæt brødtekst her </a:t>
            </a:r>
          </a:p>
          <a:p>
            <a:pPr lvl="0"/>
            <a:r>
              <a:rPr lang="da-DK" dirty="0"/>
              <a:t>Indsæt brødtekst her </a:t>
            </a:r>
          </a:p>
          <a:p>
            <a:pPr lvl="0"/>
            <a:r>
              <a:rPr lang="da-DK" dirty="0"/>
              <a:t>Indsæt brødtekst her </a:t>
            </a:r>
          </a:p>
        </p:txBody>
      </p:sp>
      <p:sp>
        <p:nvSpPr>
          <p:cNvPr id="14" name="Pladsholder til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688967" y="3423267"/>
            <a:ext cx="4924425" cy="26239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100" b="1"/>
            </a:lvl1pPr>
          </a:lstStyle>
          <a:p>
            <a:pPr lvl="0"/>
            <a:r>
              <a:rPr lang="da-DK" dirty="0"/>
              <a:t>Indsæt brødtekst her </a:t>
            </a:r>
          </a:p>
        </p:txBody>
      </p:sp>
      <p:sp>
        <p:nvSpPr>
          <p:cNvPr id="15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88968" y="3685657"/>
            <a:ext cx="4186808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 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33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5026785" y="1496083"/>
            <a:ext cx="3028693" cy="38939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5026785" y="1813582"/>
            <a:ext cx="3028693" cy="2322086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5" name="Billede 4" descr="venn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058" y="3110161"/>
            <a:ext cx="1907888" cy="1946824"/>
          </a:xfrm>
          <a:prstGeom prst="rect">
            <a:avLst/>
          </a:prstGeom>
        </p:spPr>
      </p:pic>
      <p:sp>
        <p:nvSpPr>
          <p:cNvPr id="7" name="Pladsholder til tekst 6"/>
          <p:cNvSpPr>
            <a:spLocks noGrp="1"/>
          </p:cNvSpPr>
          <p:nvPr>
            <p:ph type="body" idx="10" hasCustomPrompt="1"/>
          </p:nvPr>
        </p:nvSpPr>
        <p:spPr>
          <a:xfrm>
            <a:off x="5022247" y="1524617"/>
            <a:ext cx="2801937" cy="31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/>
          </p:nvPr>
        </p:nvSpPr>
        <p:spPr>
          <a:xfrm>
            <a:off x="5021608" y="1971081"/>
            <a:ext cx="2840038" cy="203517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2"/>
          </p:nvPr>
        </p:nvSpPr>
        <p:spPr>
          <a:xfrm>
            <a:off x="790575" y="1482725"/>
            <a:ext cx="3476625" cy="26765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3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670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3"/>
          </p:nvPr>
        </p:nvSpPr>
        <p:spPr>
          <a:xfrm>
            <a:off x="60325" y="1609725"/>
            <a:ext cx="3232150" cy="22415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6" name="Pladsholder til billede 15"/>
          <p:cNvSpPr>
            <a:spLocks noGrp="1"/>
          </p:cNvSpPr>
          <p:nvPr>
            <p:ph type="pic" sz="quarter" idx="12"/>
          </p:nvPr>
        </p:nvSpPr>
        <p:spPr>
          <a:xfrm>
            <a:off x="2251075" y="1466850"/>
            <a:ext cx="3498850" cy="25273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3" name="Billede 2" descr="re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-128221"/>
            <a:ext cx="977677" cy="1469540"/>
          </a:xfrm>
          <a:prstGeom prst="rect">
            <a:avLst/>
          </a:prstGeom>
        </p:spPr>
      </p:pic>
      <p:sp>
        <p:nvSpPr>
          <p:cNvPr id="5" name="Pladsholder til indhold 4"/>
          <p:cNvSpPr>
            <a:spLocks noGrp="1"/>
          </p:cNvSpPr>
          <p:nvPr>
            <p:ph sz="quarter" idx="10" hasCustomPrompt="1"/>
          </p:nvPr>
        </p:nvSpPr>
        <p:spPr>
          <a:xfrm>
            <a:off x="590550" y="4021138"/>
            <a:ext cx="8001000" cy="693737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da-DK" dirty="0"/>
              <a:t>Indsæt tekst her</a:t>
            </a:r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1"/>
          </p:nvPr>
        </p:nvSpPr>
        <p:spPr>
          <a:xfrm>
            <a:off x="5100638" y="1341438"/>
            <a:ext cx="4151312" cy="2778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097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F39A-C159-4935-B4C3-1A3B63DE9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5588" y="360380"/>
            <a:ext cx="4561923" cy="90961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l"/>
            <a:r>
              <a:rPr lang="en-US" sz="2800">
                <a:latin typeface="Alfa Slab One"/>
              </a:rPr>
              <a:t>Click to edit Master title style</a:t>
            </a:r>
            <a:endParaRPr lang="da-DK" sz="2800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255588" y="1315782"/>
            <a:ext cx="4800604" cy="30858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1100" dirty="0" err="1">
                <a:cs typeface="Montserrat"/>
              </a:rPr>
              <a:t>Gendempe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rchillatur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rernam</a:t>
            </a:r>
            <a:r>
              <a:rPr lang="en-GB" sz="1100" dirty="0">
                <a:cs typeface="Montserrat"/>
              </a:rPr>
              <a:t>, </a:t>
            </a:r>
            <a:r>
              <a:rPr lang="en-GB" sz="1100" dirty="0" err="1">
                <a:cs typeface="Montserrat"/>
              </a:rPr>
              <a:t>ullaborem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imint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omnihillabo</a:t>
            </a:r>
            <a:r>
              <a:rPr lang="en-GB" sz="1100" dirty="0">
                <a:cs typeface="Montserrat"/>
              </a:rPr>
              <a:t>. </a:t>
            </a:r>
            <a:r>
              <a:rPr lang="en-GB" sz="1100" dirty="0" err="1">
                <a:cs typeface="Montserrat"/>
              </a:rPr>
              <a:t>Ut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apit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aribusdam</a:t>
            </a:r>
            <a:r>
              <a:rPr lang="en-GB" sz="1100" dirty="0">
                <a:cs typeface="Montserrat"/>
              </a:rPr>
              <a:t>, </a:t>
            </a:r>
            <a:endParaRPr lang="da-DK" sz="1100" dirty="0"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2103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40F5DD-5997-4DF7-B1DD-A57A773C2F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074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A53D46-213E-4B2C-8A71-8DD642B36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238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22DD4-ED12-4BA3-803A-C1BCE1C92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0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699FE-E284-4E4B-AA2E-6F97F33F16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DB02F8-36D7-4D9F-8DFA-8302A0E2B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6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59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47"/>
          <a:stretch/>
        </p:blipFill>
        <p:spPr>
          <a:xfrm>
            <a:off x="0" y="-12"/>
            <a:ext cx="9144000" cy="5143512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-838200" y="169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>
              <a:latin typeface="Montserrat"/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437" y="4456322"/>
            <a:ext cx="1403713" cy="63023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581150" y="-759027"/>
            <a:ext cx="25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ontserrat"/>
                <a:cs typeface="Montserrat"/>
              </a:rPr>
              <a:t>Indsæt</a:t>
            </a:r>
            <a:r>
              <a:rPr lang="da-DK" baseline="0" dirty="0">
                <a:latin typeface="Montserrat"/>
                <a:cs typeface="Montserrat"/>
              </a:rPr>
              <a:t> </a:t>
            </a:r>
            <a:r>
              <a:rPr lang="da-DK" baseline="0" dirty="0" err="1">
                <a:latin typeface="Montserrat"/>
                <a:cs typeface="Montserrat"/>
              </a:rPr>
              <a:t>teksta</a:t>
            </a:r>
            <a:endParaRPr lang="da-DK" dirty="0">
              <a:latin typeface="Montserrat"/>
              <a:cs typeface="Montserrat"/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778224" y="1539917"/>
            <a:ext cx="5542541" cy="511175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rgbClr val="FFFFFF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Vi har lejrbål her     </a:t>
            </a:r>
            <a:endParaRPr lang="da-DK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  <a:p>
            <a:pPr lvl="0"/>
            <a:endParaRPr lang="da-DK" dirty="0"/>
          </a:p>
        </p:txBody>
      </p:sp>
      <p:sp>
        <p:nvSpPr>
          <p:cNvPr id="13" name="Pladsholder til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1778224" y="773873"/>
            <a:ext cx="5542542" cy="627382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500" baseline="0">
                <a:solidFill>
                  <a:schemeClr val="bg1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Spejder Power Point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881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-1990725" y="146108"/>
            <a:ext cx="1890614" cy="32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Klik på det lille billede-indsættelsesikon i midten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af pladsholderen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det ønskede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Klik </a:t>
            </a: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Beskær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for at ændre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billedets fokus/størrelse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Ønsker du at skalere billedet,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såhold </a:t>
            </a: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SHIFT</a:t>
            </a: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-knappen nede,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mens der trækkes i billedets hjørner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Forsvinder teksten? </a:t>
            </a:r>
            <a:b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Højreklik på billedet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og vælg </a:t>
            </a: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Placer bagerst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6.</a:t>
            </a:r>
            <a: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Brug </a:t>
            </a:r>
            <a: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Nulstil Dias, </a:t>
            </a:r>
            <a:b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hvis du skifter et billedet ud </a:t>
            </a:r>
            <a:b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inden du indsætter et nyt billede</a:t>
            </a:r>
            <a:endParaRPr lang="da-DK" altLang="da-DK" sz="900" b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249238" y="4724400"/>
            <a:ext cx="86423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kstfelt 5"/>
          <p:cNvSpPr txBox="1"/>
          <p:nvPr userDrawn="1"/>
        </p:nvSpPr>
        <p:spPr>
          <a:xfrm>
            <a:off x="817504" y="-583867"/>
            <a:ext cx="4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1768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  <p:sldLayoutId id="2147483665" r:id="rId13"/>
    <p:sldLayoutId id="2147483667" r:id="rId14"/>
    <p:sldLayoutId id="2147483666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500" kern="1200" baseline="0">
          <a:solidFill>
            <a:schemeClr val="tx1"/>
          </a:solidFill>
          <a:latin typeface="Alfa Slab On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ontserrat"/>
          <a:ea typeface="+mn-ea"/>
          <a:cs typeface="Montserra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ontserrat"/>
          <a:ea typeface="+mn-ea"/>
          <a:cs typeface="Montserra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ontserrat"/>
          <a:ea typeface="+mn-ea"/>
          <a:cs typeface="Montserra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emf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7FC82E-7428-4F7F-8A7B-AC84F26D5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94"/>
            <a:ext cx="9054488" cy="3221266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488" y="4443958"/>
            <a:ext cx="9143512" cy="716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06609" y="3169635"/>
            <a:ext cx="8941212" cy="738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</a:t>
            </a:r>
          </a:p>
        </p:txBody>
      </p:sp>
      <p:sp>
        <p:nvSpPr>
          <p:cNvPr id="4" name="Rektangel 3"/>
          <p:cNvSpPr/>
          <p:nvPr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17" name="Rektangel 16"/>
          <p:cNvSpPr/>
          <p:nvPr/>
        </p:nvSpPr>
        <p:spPr>
          <a:xfrm>
            <a:off x="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0" name="Rektangel 19"/>
          <p:cNvSpPr/>
          <p:nvPr/>
        </p:nvSpPr>
        <p:spPr>
          <a:xfrm rot="5400000">
            <a:off x="4482245" y="-4486238"/>
            <a:ext cx="180000" cy="9144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931" y="2445286"/>
            <a:ext cx="8747999" cy="477892"/>
          </a:xfrm>
        </p:spPr>
        <p:txBody>
          <a:bodyPr>
            <a:noAutofit/>
          </a:bodyPr>
          <a:lstStyle/>
          <a:p>
            <a:r>
              <a:rPr lang="da-DK" sz="4400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Divisionsrådsmøde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98000" y="3288620"/>
            <a:ext cx="8748000" cy="562022"/>
          </a:xfrm>
        </p:spPr>
        <p:txBody>
          <a:bodyPr>
            <a:normAutofit fontScale="85000" lnSpcReduction="20000"/>
          </a:bodyPr>
          <a:lstStyle/>
          <a:p>
            <a:r>
              <a:rPr lang="da-DK" sz="2000" dirty="0">
                <a:solidFill>
                  <a:schemeClr val="tx1"/>
                </a:solidFill>
                <a:latin typeface="Italian Plate No2 Black" panose="02000A06030000090004" pitchFamily="50" charset="0"/>
              </a:rPr>
              <a:t>26 maj 2020</a:t>
            </a:r>
          </a:p>
          <a:p>
            <a:r>
              <a:rPr lang="da-DK" sz="2000" dirty="0">
                <a:solidFill>
                  <a:schemeClr val="tx1"/>
                </a:solidFill>
                <a:latin typeface="Italian Plate No2 Black" panose="02000A06030000090004" pitchFamily="50" charset="0"/>
              </a:rPr>
              <a:t>Online (fra Statens IT i Ballerup)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215" y="4172869"/>
            <a:ext cx="1292606" cy="559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0D811B-FE13-4145-B6C6-DE57E1E57E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29" y="4051867"/>
            <a:ext cx="656949" cy="767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841140-A4C3-49D8-9049-F998BC8F35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290" y="4141875"/>
            <a:ext cx="590826" cy="738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CA7CCD-E88A-4E3A-A4E4-A4E7E29841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285" y="4326023"/>
            <a:ext cx="1381775" cy="5003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73251-9447-45C3-8F54-D1355971B2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163" y="3293580"/>
            <a:ext cx="676975" cy="1516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E94AA1-667D-4FCA-BB1D-A4C9756CB7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89" y="3375134"/>
            <a:ext cx="962645" cy="1435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E6134-CC5B-4870-9A85-23DB278B66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55" y="2045223"/>
            <a:ext cx="686914" cy="10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65C16-2922-47BE-AC5D-53B75BE81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080000"/>
            <a:ext cx="3656503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67D3C-F8AE-458D-BB70-25033DEDE9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080000"/>
            <a:ext cx="3656502" cy="360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AC2A02-5793-44DF-95AD-CB7619D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5a. Udviklingsplan 2020 - 2021</a:t>
            </a:r>
          </a:p>
        </p:txBody>
      </p:sp>
    </p:spTree>
    <p:extLst>
      <p:ext uri="{BB962C8B-B14F-4D97-AF65-F5344CB8AC3E}">
        <p14:creationId xmlns:p14="http://schemas.microsoft.com/office/powerpoint/2010/main" val="23835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AC2A02-5793-44DF-95AD-CB7619D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5a. Udviklingsplan 2020 - 2021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C965-E001-4B99-A5D9-54BF21456C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70" y="659998"/>
            <a:ext cx="6429364" cy="43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4816253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6. Behandling af indkomne forslag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B33E6-4841-4C4B-8F06-2D532C755C5A}"/>
              </a:ext>
            </a:extLst>
          </p:cNvPr>
          <p:cNvSpPr txBox="1"/>
          <p:nvPr/>
        </p:nvSpPr>
        <p:spPr>
          <a:xfrm>
            <a:off x="600364" y="1311564"/>
            <a:ext cx="6007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Beslutningsforslag B1: Ansøgning om tilskud til </a:t>
            </a:r>
            <a:r>
              <a:rPr lang="da-D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Fremsat af: 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Råbjergfonden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Divisionsledelsen støtter forslaget</a:t>
            </a:r>
          </a:p>
        </p:txBody>
      </p:sp>
    </p:spTree>
    <p:extLst>
      <p:ext uri="{BB962C8B-B14F-4D97-AF65-F5344CB8AC3E}">
        <p14:creationId xmlns:p14="http://schemas.microsoft.com/office/powerpoint/2010/main" val="13787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7. Beretninger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2A916-D699-4065-A3B2-BA861DAC4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40" y="1453768"/>
            <a:ext cx="4698779" cy="19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AC2A02-5793-44DF-95AD-CB7619D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7265899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8. Årsregnskab (resultat)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328BE-9751-423E-98A1-3606D198E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87" y="1156185"/>
            <a:ext cx="6613026" cy="28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AC2A02-5793-44DF-95AD-CB7619D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6884737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8. Årsregnskab (balance)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FD05D4-5EA7-4044-BEEB-FA39F1F86F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25" y="551474"/>
            <a:ext cx="5168780" cy="43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96F7A3-6E30-48B6-92E7-071E89F0E8FB}"/>
              </a:ext>
            </a:extLst>
          </p:cNvPr>
          <p:cNvSpPr/>
          <p:nvPr/>
        </p:nvSpPr>
        <p:spPr>
          <a:xfrm>
            <a:off x="1630497" y="3817345"/>
            <a:ext cx="5009658" cy="6851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C2A02-5793-44DF-95AD-CB7619D8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6884737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9. Budget &amp; kontingent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2FC40-EB74-4FEC-9F61-960E72E20FD9}"/>
              </a:ext>
            </a:extLst>
          </p:cNvPr>
          <p:cNvSpPr txBox="1"/>
          <p:nvPr/>
        </p:nvSpPr>
        <p:spPr>
          <a:xfrm>
            <a:off x="1685581" y="3944039"/>
            <a:ext cx="4954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Lato Black" panose="020F0A02020204030203" pitchFamily="34" charset="0"/>
                <a:cs typeface="Montserrat"/>
              </a:rPr>
              <a:t>Divisionskontingent for 2020 foreslås uændret 40 kr. pr. medlem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27944-AB28-4089-8EDD-6FD849C02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99" y="1022550"/>
            <a:ext cx="7747996" cy="26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10. Beretninger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A2E7B-0B70-4356-86D9-7C70A55020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01" y="1621698"/>
            <a:ext cx="2046535" cy="2046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B6D08-971A-4B5C-B6F1-E54327AFE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205" y="517197"/>
            <a:ext cx="3192431" cy="212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11. Fastsættelse af antallet af DL-medlemmer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DFC9CDE7-AC75-454B-B000-4A91A721FC1F}"/>
              </a:ext>
            </a:extLst>
          </p:cNvPr>
          <p:cNvSpPr/>
          <p:nvPr/>
        </p:nvSpPr>
        <p:spPr>
          <a:xfrm>
            <a:off x="476455" y="840301"/>
            <a:ext cx="4310374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Målsætning:</a:t>
            </a:r>
            <a:endParaRPr lang="da-DK" sz="1400" dirty="0">
              <a:solidFill>
                <a:schemeClr val="bg1"/>
              </a:solidFill>
              <a:latin typeface="Italian Plate No2 Black" panose="02000A06030000090004" pitchFamily="50" charset="0"/>
            </a:endParaRP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9A24F3D7-844A-4E0B-85A5-BCA092640BA1}"/>
              </a:ext>
            </a:extLst>
          </p:cNvPr>
          <p:cNvSpPr/>
          <p:nvPr/>
        </p:nvSpPr>
        <p:spPr>
          <a:xfrm>
            <a:off x="476455" y="1157800"/>
            <a:ext cx="4310374" cy="1899381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552087B3-A202-4662-ACE8-2D54C149F4A1}"/>
              </a:ext>
            </a:extLst>
          </p:cNvPr>
          <p:cNvSpPr/>
          <p:nvPr/>
        </p:nvSpPr>
        <p:spPr>
          <a:xfrm>
            <a:off x="457199" y="1204934"/>
            <a:ext cx="4329629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 arbejder på at fastholde vores makkerordning, som betyder at vi har 2 personer på de poster hvor det er muligt. Det giver et ønsket antal på 11 DL medlemmer.</a:t>
            </a:r>
          </a:p>
        </p:txBody>
      </p:sp>
    </p:spTree>
    <p:extLst>
      <p:ext uri="{BB962C8B-B14F-4D97-AF65-F5344CB8AC3E}">
        <p14:creationId xmlns:p14="http://schemas.microsoft.com/office/powerpoint/2010/main" val="19894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12. Valg til Divisionsledelse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CB5C3413-6D96-4F68-BC7B-DC1684B3C583}"/>
              </a:ext>
            </a:extLst>
          </p:cNvPr>
          <p:cNvSpPr/>
          <p:nvPr/>
        </p:nvSpPr>
        <p:spPr>
          <a:xfrm>
            <a:off x="287439" y="781584"/>
            <a:ext cx="6041751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        </a:t>
            </a:r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Vi skal have valgt:</a:t>
            </a:r>
            <a:endParaRPr lang="da-DK" sz="1400" dirty="0">
              <a:solidFill>
                <a:schemeClr val="bg1"/>
              </a:solidFill>
              <a:latin typeface="Italian Plate No2 Black" panose="02000A06030000090004" pitchFamily="50" charset="0"/>
            </a:endParaRP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AB546DE5-E15D-4212-A65D-F83E9A1D2FAA}"/>
              </a:ext>
            </a:extLst>
          </p:cNvPr>
          <p:cNvSpPr/>
          <p:nvPr/>
        </p:nvSpPr>
        <p:spPr>
          <a:xfrm>
            <a:off x="287439" y="1099083"/>
            <a:ext cx="6041751" cy="1003509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4329B2FA-2DC4-4A68-9745-8AA681A3709A}"/>
              </a:ext>
            </a:extLst>
          </p:cNvPr>
          <p:cNvSpPr/>
          <p:nvPr/>
        </p:nvSpPr>
        <p:spPr>
          <a:xfrm>
            <a:off x="268184" y="1146217"/>
            <a:ext cx="6061006" cy="69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Vi skal vælge 1-2 divisionschefer, divisionskasserer og øvrige medlemmer af divisionsledelsen</a:t>
            </a:r>
            <a:r>
              <a:rPr lang="da-DK" sz="1100" dirty="0">
                <a:latin typeface="Montserrat-Regular"/>
                <a:cs typeface="Montserrat-Regular"/>
              </a:rPr>
              <a:t>.</a:t>
            </a:r>
          </a:p>
        </p:txBody>
      </p:sp>
      <p:pic>
        <p:nvPicPr>
          <p:cNvPr id="6" name="Picture 4" descr="Image may contain: one or more people and text">
            <a:extLst>
              <a:ext uri="{FF2B5EF4-FFF2-40B4-BE49-F238E27FC236}">
                <a16:creationId xmlns:a16="http://schemas.microsoft.com/office/drawing/2014/main" id="{CBFB1328-DF23-45F9-B068-C2297C8F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84" y="2499219"/>
            <a:ext cx="3047948" cy="20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Divisionsrådsmøde online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4374D-FF97-4B7A-9974-19D91F8E95AD}"/>
              </a:ext>
            </a:extLst>
          </p:cNvPr>
          <p:cNvSpPr txBox="1"/>
          <p:nvPr/>
        </p:nvSpPr>
        <p:spPr>
          <a:xfrm>
            <a:off x="492235" y="857605"/>
            <a:ext cx="59085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Vi er mange deltagere. Sluk for mikrofonen når du ikke taler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Hvis du vil bede om ordet, kan du</a:t>
            </a:r>
          </a:p>
          <a:p>
            <a:pPr marL="628650" lvl="1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Skrive i chat</a:t>
            </a:r>
          </a:p>
          <a:p>
            <a:pPr marL="628650" lvl="1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Åbne for mikrofonen og gør opmærksom på dig selv</a:t>
            </a:r>
          </a:p>
          <a:p>
            <a:pPr marL="628650" lvl="1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Vente til dirigenten giver ordet til dig</a:t>
            </a:r>
          </a:p>
          <a:p>
            <a:pPr marL="628650" lvl="1" indent="-171450">
              <a:buFontTx/>
              <a:buChar char="-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Tx/>
              <a:buChar char="-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Tx/>
              <a:buChar char="-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Alle afstemninger per SMS, da vi ikke kan konstatere</a:t>
            </a:r>
          </a:p>
          <a:p>
            <a:pPr marL="182563" indent="-182563"/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	flertal som normalt</a:t>
            </a:r>
          </a:p>
          <a:p>
            <a:pPr marL="171450" indent="-171450">
              <a:buFontTx/>
              <a:buChar char="-"/>
            </a:pPr>
            <a:endParaRPr lang="da-DK" sz="1400" dirty="0">
              <a:latin typeface="Montserrat"/>
              <a:cs typeface="Montserrat"/>
            </a:endParaRPr>
          </a:p>
          <a:p>
            <a:pPr marL="171450" indent="-171450">
              <a:buFontTx/>
              <a:buChar char="-"/>
            </a:pPr>
            <a:endParaRPr lang="da-DK" sz="1400" dirty="0">
              <a:latin typeface="Montserrat"/>
              <a:cs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564DA-DF1F-4F53-AE4F-62E5D2722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77" y="2842764"/>
            <a:ext cx="5297966" cy="7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12a. Valg til divisionskasserer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95F5C4E7-C5BC-42C4-8905-A0BB361A056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Nuværende DK</a:t>
            </a:r>
            <a:endParaRPr lang="da-DK" sz="1400" dirty="0">
              <a:solidFill>
                <a:schemeClr val="bg1"/>
              </a:solidFill>
              <a:latin typeface="Italian Plate No2 Black" panose="02000A06030000090004" pitchFamily="50" charset="0"/>
            </a:endParaRP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20A56C4-61DF-4A54-90A4-5B3FBCA3F133}"/>
              </a:ext>
            </a:extLst>
          </p:cNvPr>
          <p:cNvSpPr/>
          <p:nvPr/>
        </p:nvSpPr>
        <p:spPr>
          <a:xfrm>
            <a:off x="476455" y="1157801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605FCE51-C0D9-4152-BCCA-073E3FCF1E85}"/>
              </a:ext>
            </a:extLst>
          </p:cNvPr>
          <p:cNvSpPr/>
          <p:nvPr/>
        </p:nvSpPr>
        <p:spPr>
          <a:xfrm>
            <a:off x="457200" y="1204934"/>
            <a:ext cx="2958472" cy="376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600" dirty="0">
                <a:solidFill>
                  <a:srgbClr val="FF0000"/>
                </a:solidFill>
                <a:latin typeface="Lato Black" panose="020F0A02020204030203" pitchFamily="34" charset="0"/>
                <a:cs typeface="Montserrat-Regular"/>
              </a:rPr>
              <a:t>Nils Holm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E6021E0D-DBCD-47A9-AC17-50BA7564399C}"/>
              </a:ext>
            </a:extLst>
          </p:cNvPr>
          <p:cNvSpPr/>
          <p:nvPr/>
        </p:nvSpPr>
        <p:spPr>
          <a:xfrm>
            <a:off x="522182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Kandidater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66B6F088-49C1-4891-8F89-CF774F5FCD92}"/>
              </a:ext>
            </a:extLst>
          </p:cNvPr>
          <p:cNvSpPr/>
          <p:nvPr/>
        </p:nvSpPr>
        <p:spPr>
          <a:xfrm>
            <a:off x="5221825" y="1157801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8740E100-675F-4A6C-9BE4-DD655464C812}"/>
              </a:ext>
            </a:extLst>
          </p:cNvPr>
          <p:cNvSpPr/>
          <p:nvPr/>
        </p:nvSpPr>
        <p:spPr>
          <a:xfrm>
            <a:off x="5202570" y="1204934"/>
            <a:ext cx="2958472" cy="376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600" dirty="0">
                <a:latin typeface="Lato Black" panose="020F0A02020204030203" pitchFamily="34" charset="0"/>
                <a:cs typeface="Montserrat-Regular"/>
              </a:rPr>
              <a:t>Nils Holm</a:t>
            </a:r>
          </a:p>
        </p:txBody>
      </p:sp>
    </p:spTree>
    <p:extLst>
      <p:ext uri="{BB962C8B-B14F-4D97-AF65-F5344CB8AC3E}">
        <p14:creationId xmlns:p14="http://schemas.microsoft.com/office/powerpoint/2010/main" val="4114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12b. Valg til divisionsledelsesmedlemmer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95F5C4E7-C5BC-42C4-8905-A0BB361A056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Nuværende DL</a:t>
            </a:r>
            <a:endParaRPr lang="da-DK" sz="1400" dirty="0">
              <a:solidFill>
                <a:schemeClr val="bg1"/>
              </a:solidFill>
              <a:latin typeface="Italian Plate No2 Black" panose="02000A06030000090004" pitchFamily="50" charset="0"/>
            </a:endParaRP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20A56C4-61DF-4A54-90A4-5B3FBCA3F133}"/>
              </a:ext>
            </a:extLst>
          </p:cNvPr>
          <p:cNvSpPr/>
          <p:nvPr/>
        </p:nvSpPr>
        <p:spPr>
          <a:xfrm>
            <a:off x="476455" y="1157800"/>
            <a:ext cx="3028693" cy="247225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605FCE51-C0D9-4152-BCCA-073E3FCF1E85}"/>
              </a:ext>
            </a:extLst>
          </p:cNvPr>
          <p:cNvSpPr/>
          <p:nvPr/>
        </p:nvSpPr>
        <p:spPr>
          <a:xfrm>
            <a:off x="457200" y="1204934"/>
            <a:ext cx="2958472" cy="2531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Jonas Nedkvitne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Junggren Hjorth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Michael Ørnø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Kasper Hillestrøm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Rasmus Rahbek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Nina Wysdorph Friis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Merete Ravn (Bellis)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Marie Louise Blauenfeldt</a:t>
            </a: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4FBB0778-013B-4EB4-B7BF-F7FBB849E0AB}"/>
              </a:ext>
            </a:extLst>
          </p:cNvPr>
          <p:cNvSpPr/>
          <p:nvPr/>
        </p:nvSpPr>
        <p:spPr>
          <a:xfrm>
            <a:off x="4188636" y="848752"/>
            <a:ext cx="2339164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Kandidater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7F67047C-F37B-4A55-B781-521A9BCBE249}"/>
              </a:ext>
            </a:extLst>
          </p:cNvPr>
          <p:cNvSpPr/>
          <p:nvPr/>
        </p:nvSpPr>
        <p:spPr>
          <a:xfrm>
            <a:off x="4188636" y="1238147"/>
            <a:ext cx="2339164" cy="166212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7C4D9362-E84C-4B74-AD8D-C88C82334457}"/>
              </a:ext>
            </a:extLst>
          </p:cNvPr>
          <p:cNvSpPr/>
          <p:nvPr/>
        </p:nvSpPr>
        <p:spPr>
          <a:xfrm>
            <a:off x="4188636" y="1238146"/>
            <a:ext cx="2249687" cy="790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Lone Neve</a:t>
            </a: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229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13. Valg til revisor / revisorsuppleant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1877F396-93BE-4D5A-BD42-99707A0ADDA9}"/>
              </a:ext>
            </a:extLst>
          </p:cNvPr>
          <p:cNvSpPr/>
          <p:nvPr/>
        </p:nvSpPr>
        <p:spPr>
          <a:xfrm>
            <a:off x="523430" y="828414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Revisor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AD564FE-61C2-4C8C-86CA-E94E0242C4FA}"/>
              </a:ext>
            </a:extLst>
          </p:cNvPr>
          <p:cNvSpPr/>
          <p:nvPr/>
        </p:nvSpPr>
        <p:spPr>
          <a:xfrm>
            <a:off x="523430" y="1145914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D6F8CC6F-BAF6-4043-8CC9-A30355CED656}"/>
              </a:ext>
            </a:extLst>
          </p:cNvPr>
          <p:cNvSpPr/>
          <p:nvPr/>
        </p:nvSpPr>
        <p:spPr>
          <a:xfrm>
            <a:off x="504175" y="1193047"/>
            <a:ext cx="2958472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Niels Georg Troels-Smith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B207A170-BA48-4200-AD55-56DE0552C5FC}"/>
              </a:ext>
            </a:extLst>
          </p:cNvPr>
          <p:cNvSpPr/>
          <p:nvPr/>
        </p:nvSpPr>
        <p:spPr>
          <a:xfrm>
            <a:off x="540482" y="2791047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Revisorsuppleant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96BD3D4C-424A-4D22-AD5E-B064346945D2}"/>
              </a:ext>
            </a:extLst>
          </p:cNvPr>
          <p:cNvSpPr/>
          <p:nvPr/>
        </p:nvSpPr>
        <p:spPr>
          <a:xfrm>
            <a:off x="540482" y="3108547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4D299EC7-C27C-4AE9-AE0B-BD1892F33BEE}"/>
              </a:ext>
            </a:extLst>
          </p:cNvPr>
          <p:cNvSpPr/>
          <p:nvPr/>
        </p:nvSpPr>
        <p:spPr>
          <a:xfrm>
            <a:off x="521227" y="3155680"/>
            <a:ext cx="2958472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Poul-Henrik Appelqvist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A0BE2-ED13-4BFE-B3A4-749032A1E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342" y="2114011"/>
            <a:ext cx="788348" cy="118898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ED53CC-FE01-477E-BB22-6D0C8C396E40}"/>
              </a:ext>
            </a:extLst>
          </p:cNvPr>
          <p:cNvSpPr/>
          <p:nvPr/>
        </p:nvSpPr>
        <p:spPr>
          <a:xfrm>
            <a:off x="5114114" y="825461"/>
            <a:ext cx="3349256" cy="1382232"/>
          </a:xfrm>
          <a:prstGeom prst="wedgeEllipseCallout">
            <a:avLst>
              <a:gd name="adj1" fmla="val -49829"/>
              <a:gd name="adj2" fmla="val 44956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Det er i øvrigt Poul-Henrik som styrer divisionsmærkerne</a:t>
            </a:r>
          </a:p>
        </p:txBody>
      </p:sp>
    </p:spTree>
    <p:extLst>
      <p:ext uri="{BB962C8B-B14F-4D97-AF65-F5344CB8AC3E}">
        <p14:creationId xmlns:p14="http://schemas.microsoft.com/office/powerpoint/2010/main" val="14969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14. Beretninger</a:t>
            </a:r>
          </a:p>
        </p:txBody>
      </p:sp>
      <p:pic>
        <p:nvPicPr>
          <p:cNvPr id="4" name="Picture 2" descr="Image result for råbjerghytten">
            <a:extLst>
              <a:ext uri="{FF2B5EF4-FFF2-40B4-BE49-F238E27FC236}">
                <a16:creationId xmlns:a16="http://schemas.microsoft.com/office/drawing/2014/main" id="{17BE0B6A-E58F-4D97-B9A6-AE668795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79" y="1558615"/>
            <a:ext cx="4098502" cy="16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2E6187-7B3E-42FC-99BB-38A058EB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37" y="1864199"/>
            <a:ext cx="4569695" cy="2784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15. Valg til Råbjergfondens bestyrelse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AE7C7313-0223-44F9-9AF8-DD17B8841CE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Nuværende bestyrelse</a:t>
            </a:r>
            <a:endParaRPr lang="da-DK" sz="1400" dirty="0">
              <a:solidFill>
                <a:schemeClr val="bg1"/>
              </a:solidFill>
              <a:latin typeface="Italian Plate No2 Black" panose="02000A06030000090004" pitchFamily="50" charset="0"/>
            </a:endParaRP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957C1073-86E4-48AA-8BBA-99F6F9E2169B}"/>
              </a:ext>
            </a:extLst>
          </p:cNvPr>
          <p:cNvSpPr/>
          <p:nvPr/>
        </p:nvSpPr>
        <p:spPr>
          <a:xfrm>
            <a:off x="476455" y="1157800"/>
            <a:ext cx="3028693" cy="1634411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2B40E3F9-988E-4FC7-A82F-E8CAB52CE728}"/>
              </a:ext>
            </a:extLst>
          </p:cNvPr>
          <p:cNvSpPr/>
          <p:nvPr/>
        </p:nvSpPr>
        <p:spPr>
          <a:xfrm>
            <a:off x="457200" y="1204934"/>
            <a:ext cx="2958472" cy="146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Formand: </a:t>
            </a:r>
            <a:r>
              <a:rPr lang="da-DK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Hanne Riber Skov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Kasserer: Jørgen </a:t>
            </a:r>
            <a:r>
              <a:rPr lang="da-DK" sz="1400" dirty="0" err="1">
                <a:latin typeface="Arial" panose="020B0604020202020204" pitchFamily="34" charset="0"/>
                <a:cs typeface="Arial" panose="020B0604020202020204" pitchFamily="34" charset="0"/>
              </a:rPr>
              <a:t>Carstenschiold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da-DK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Poul Henrik Appelqvist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Kirsten Bech Jacobsen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224A2306-0118-4A85-AA41-861AE4B96084}"/>
              </a:ext>
            </a:extLst>
          </p:cNvPr>
          <p:cNvSpPr/>
          <p:nvPr/>
        </p:nvSpPr>
        <p:spPr>
          <a:xfrm>
            <a:off x="5218909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Driftsbestyrer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C58FCD39-9665-43EF-BBAF-D5E0A3846B4A}"/>
              </a:ext>
            </a:extLst>
          </p:cNvPr>
          <p:cNvSpPr/>
          <p:nvPr/>
        </p:nvSpPr>
        <p:spPr>
          <a:xfrm>
            <a:off x="5218909" y="1157800"/>
            <a:ext cx="3028693" cy="587873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83D444F1-5FD9-4AE4-B87A-3D0C3E9D04C8}"/>
              </a:ext>
            </a:extLst>
          </p:cNvPr>
          <p:cNvSpPr/>
          <p:nvPr/>
        </p:nvSpPr>
        <p:spPr>
          <a:xfrm>
            <a:off x="5199654" y="1204934"/>
            <a:ext cx="2958472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Ib Jørgensen</a:t>
            </a:r>
          </a:p>
        </p:txBody>
      </p:sp>
      <p:sp>
        <p:nvSpPr>
          <p:cNvPr id="9" name="Rektangel 61">
            <a:extLst>
              <a:ext uri="{FF2B5EF4-FFF2-40B4-BE49-F238E27FC236}">
                <a16:creationId xmlns:a16="http://schemas.microsoft.com/office/drawing/2014/main" id="{9D259717-7EC9-4176-ADBC-CF022EF656FF}"/>
              </a:ext>
            </a:extLst>
          </p:cNvPr>
          <p:cNvSpPr/>
          <p:nvPr/>
        </p:nvSpPr>
        <p:spPr>
          <a:xfrm>
            <a:off x="476455" y="2950049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>
                <a:solidFill>
                  <a:schemeClr val="bg1"/>
                </a:solidFill>
                <a:latin typeface="Italian Plate No2 Black" panose="02000A06030000090004" pitchFamily="50" charset="0"/>
              </a:rPr>
              <a:t>Bestyrelsen indstiller:</a:t>
            </a:r>
          </a:p>
        </p:txBody>
      </p:sp>
      <p:sp>
        <p:nvSpPr>
          <p:cNvPr id="11" name="Rektangel 17">
            <a:extLst>
              <a:ext uri="{FF2B5EF4-FFF2-40B4-BE49-F238E27FC236}">
                <a16:creationId xmlns:a16="http://schemas.microsoft.com/office/drawing/2014/main" id="{6A03DAF1-D407-451F-A199-24C162AB1266}"/>
              </a:ext>
            </a:extLst>
          </p:cNvPr>
          <p:cNvSpPr/>
          <p:nvPr/>
        </p:nvSpPr>
        <p:spPr>
          <a:xfrm>
            <a:off x="546676" y="3312746"/>
            <a:ext cx="2958472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Hanne Riber Skov</a:t>
            </a: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Poul Henrik Appelqvist</a:t>
            </a:r>
          </a:p>
          <a:p>
            <a:pPr>
              <a:lnSpc>
                <a:spcPct val="130000"/>
              </a:lnSpc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til valg for perioden 2019 - 2021</a:t>
            </a:r>
            <a:endParaRPr lang="da-DK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ktangel 16">
            <a:extLst>
              <a:ext uri="{FF2B5EF4-FFF2-40B4-BE49-F238E27FC236}">
                <a16:creationId xmlns:a16="http://schemas.microsoft.com/office/drawing/2014/main" id="{C4B923E0-BD32-4BCB-AF99-B8C30E6E509B}"/>
              </a:ext>
            </a:extLst>
          </p:cNvPr>
          <p:cNvSpPr/>
          <p:nvPr/>
        </p:nvSpPr>
        <p:spPr>
          <a:xfrm>
            <a:off x="476455" y="3339443"/>
            <a:ext cx="3028693" cy="1159785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0318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16. Eventuelt</a:t>
            </a:r>
          </a:p>
        </p:txBody>
      </p:sp>
    </p:spTree>
    <p:extLst>
      <p:ext uri="{BB962C8B-B14F-4D97-AF65-F5344CB8AC3E}">
        <p14:creationId xmlns:p14="http://schemas.microsoft.com/office/powerpoint/2010/main" val="19032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3E5A15-C6F3-408C-8ED0-9D7BABA9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til teknikken</a:t>
            </a:r>
          </a:p>
        </p:txBody>
      </p:sp>
    </p:spTree>
    <p:extLst>
      <p:ext uri="{BB962C8B-B14F-4D97-AF65-F5344CB8AC3E}">
        <p14:creationId xmlns:p14="http://schemas.microsoft.com/office/powerpoint/2010/main" val="30644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269A6-9A12-436E-B946-1D4FBC71D7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84" y="1607985"/>
            <a:ext cx="5837232" cy="3283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93584"/>
            <a:ext cx="8229600" cy="1138598"/>
          </a:xfrm>
        </p:spPr>
        <p:txBody>
          <a:bodyPr/>
          <a:lstStyle/>
          <a:p>
            <a:r>
              <a:rPr lang="da-DK" sz="4800" dirty="0">
                <a:latin typeface="Italian Plate No2 Black" panose="02000A06030000090004" pitchFamily="50" charset="0"/>
              </a:rPr>
              <a:t>Tak, fordi I lyttede!</a:t>
            </a:r>
          </a:p>
        </p:txBody>
      </p:sp>
    </p:spTree>
    <p:extLst>
      <p:ext uri="{BB962C8B-B14F-4D97-AF65-F5344CB8AC3E}">
        <p14:creationId xmlns:p14="http://schemas.microsoft.com/office/powerpoint/2010/main" val="21068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Divisionsrådsmøde online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D084D-E9D6-4B9B-BC9B-0B9762D71D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30" y="1658036"/>
            <a:ext cx="4096170" cy="239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Testafstemning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2DF15-4E94-4A8A-89E0-0B35E3C8A95D}"/>
              </a:ext>
            </a:extLst>
          </p:cNvPr>
          <p:cNvSpPr txBox="1"/>
          <p:nvPr/>
        </p:nvSpPr>
        <p:spPr>
          <a:xfrm>
            <a:off x="492236" y="857605"/>
            <a:ext cx="186882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latin typeface="Montserrat"/>
                <a:cs typeface="Montserrat"/>
              </a:rPr>
              <a:t>SMS</a:t>
            </a:r>
          </a:p>
          <a:p>
            <a:endParaRPr lang="da-DK" sz="1400" b="1" dirty="0">
              <a:latin typeface="Montserrat"/>
              <a:cs typeface="Montserrat"/>
            </a:endParaRPr>
          </a:p>
          <a:p>
            <a:endParaRPr lang="da-DK" sz="1400" dirty="0">
              <a:latin typeface="Montserrat"/>
              <a:cs typeface="Montserrat"/>
            </a:endParaRPr>
          </a:p>
          <a:p>
            <a:r>
              <a:rPr lang="da-DK" dirty="0">
                <a:latin typeface="Lato Black" panose="020F0A02020204030203" pitchFamily="34" charset="0"/>
                <a:cs typeface="Arial" panose="020B0604020202020204" pitchFamily="34" charset="0"/>
              </a:rPr>
              <a:t>RAVN JA</a:t>
            </a:r>
          </a:p>
          <a:p>
            <a:endParaRPr lang="da-DK" dirty="0">
              <a:latin typeface="Lato Black" panose="020F0A02020204030203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Lato Black" panose="020F0A02020204030203" pitchFamily="34" charset="0"/>
                <a:cs typeface="Arial" panose="020B0604020202020204" pitchFamily="34" charset="0"/>
              </a:rPr>
              <a:t>RAVN NEJ</a:t>
            </a:r>
          </a:p>
          <a:p>
            <a:endParaRPr lang="da-DK" dirty="0">
              <a:latin typeface="Lato Black" panose="020F0A02020204030203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Lato Black" panose="020F0A02020204030203" pitchFamily="34" charset="0"/>
                <a:cs typeface="Arial" panose="020B0604020202020204" pitchFamily="34" charset="0"/>
              </a:rPr>
              <a:t>RAVN BLANK</a:t>
            </a:r>
          </a:p>
          <a:p>
            <a:endParaRPr lang="da-DK" sz="1400" dirty="0">
              <a:latin typeface="Lato Black" panose="020F0A02020204030203" pitchFamily="34" charset="0"/>
              <a:cs typeface="Arial" panose="020B0604020202020204" pitchFamily="34" charset="0"/>
            </a:endParaRPr>
          </a:p>
          <a:p>
            <a:endParaRPr lang="da-DK" sz="1400" dirty="0">
              <a:latin typeface="Lato Black" panose="020F0A02020204030203" pitchFamily="34" charset="0"/>
              <a:cs typeface="Arial" panose="020B0604020202020204" pitchFamily="34" charset="0"/>
            </a:endParaRPr>
          </a:p>
          <a:p>
            <a:r>
              <a:rPr lang="da-DK" sz="2800" dirty="0">
                <a:latin typeface="Lato Black" panose="020F0A02020204030203" pitchFamily="34" charset="0"/>
                <a:cs typeface="Arial" panose="020B0604020202020204" pitchFamily="34" charset="0"/>
              </a:rPr>
              <a:t>1204</a:t>
            </a:r>
          </a:p>
          <a:p>
            <a:pPr marL="171450" indent="-171450">
              <a:buFontTx/>
              <a:buChar char="-"/>
            </a:pPr>
            <a:endParaRPr lang="da-DK" sz="1400" dirty="0">
              <a:latin typeface="Montserrat"/>
              <a:cs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9CC87-FFCB-4525-92BD-36114DBE3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443" y="1224601"/>
            <a:ext cx="2729771" cy="26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FC091E-F951-48D9-A0F1-F2F46C6EFBDF}"/>
              </a:ext>
            </a:extLst>
          </p:cNvPr>
          <p:cNvSpPr txBox="1">
            <a:spLocks/>
          </p:cNvSpPr>
          <p:nvPr/>
        </p:nvSpPr>
        <p:spPr>
          <a:xfrm>
            <a:off x="360000" y="216000"/>
            <a:ext cx="7616013" cy="431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/>
                </a:solidFill>
                <a:latin typeface="Alfa Slab One"/>
                <a:ea typeface="+mj-ea"/>
                <a:cs typeface="+mj-cs"/>
              </a:defRPr>
            </a:lvl1pPr>
          </a:lstStyle>
          <a:p>
            <a:r>
              <a:rPr lang="da-DK" sz="2400" dirty="0">
                <a:latin typeface="Italian Plate No2 Black" panose="02000A06030000090004" pitchFamily="50" charset="0"/>
              </a:rPr>
              <a:t>1. Præsentation af divisionsledelsen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DC975-2F74-48B4-9E20-66179745F9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859" y="1157683"/>
            <a:ext cx="959759" cy="14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196E3-ACA2-4BDB-A097-A684FDB1E1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59" y="3050869"/>
            <a:ext cx="959760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344FE-240E-479C-B6DE-119156830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950" y="704751"/>
            <a:ext cx="959760" cy="1439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40EEF-6639-4833-BBFC-8EB330D10B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910" y="567811"/>
            <a:ext cx="959760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AA1BF-A22D-446B-8BE9-A2A671E25A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25" y="2244785"/>
            <a:ext cx="959760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C6D37-6236-4B99-AB4B-335A27A4CF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754" y="3519024"/>
            <a:ext cx="951745" cy="1427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317A57-3E08-4924-8192-E5760C7D5A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681" y="3069881"/>
            <a:ext cx="992327" cy="14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AD2B43-C5AE-4B36-938B-C74F86DD27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991" y="1011165"/>
            <a:ext cx="959761" cy="1439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4E25F9-1715-4B7F-88D4-E106199A7F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505" y="3592425"/>
            <a:ext cx="959760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4CE2A-78AB-4BE0-AD04-1630166C72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15" y="2152425"/>
            <a:ext cx="95976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F7FE0-1450-4741-B333-DE655E1BF29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001" y="647330"/>
            <a:ext cx="95976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20AE9D-1700-4C29-A333-627E13D6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7495953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2. Valg af dirigent og referent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45660-52F9-4F48-B2FB-6427C55DFAEE}"/>
              </a:ext>
            </a:extLst>
          </p:cNvPr>
          <p:cNvSpPr txBox="1"/>
          <p:nvPr/>
        </p:nvSpPr>
        <p:spPr>
          <a:xfrm>
            <a:off x="600364" y="1311564"/>
            <a:ext cx="484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Forslag til dirigent:</a:t>
            </a:r>
          </a:p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Merete Ravn (Bellis)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(Birkegruppen)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1813E2-D30C-492C-8611-5DC54F9DB6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18" y="913168"/>
            <a:ext cx="95976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EC3F1-5CE2-46B0-B75F-DE777F06CB5E}"/>
              </a:ext>
            </a:extLst>
          </p:cNvPr>
          <p:cNvSpPr txBox="1"/>
          <p:nvPr/>
        </p:nvSpPr>
        <p:spPr>
          <a:xfrm>
            <a:off x="600363" y="3659587"/>
            <a:ext cx="484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Montserrat"/>
                <a:cs typeface="Montserrat"/>
              </a:rPr>
              <a:t>Forslag til referent:</a:t>
            </a:r>
          </a:p>
          <a:p>
            <a:r>
              <a:rPr lang="da-DK" sz="1400" b="1" dirty="0">
                <a:latin typeface="Montserrat"/>
                <a:cs typeface="Montserrat"/>
              </a:rPr>
              <a:t>Michael </a:t>
            </a:r>
            <a:r>
              <a:rPr lang="da-DK" sz="1400" b="1" dirty="0" err="1">
                <a:latin typeface="Montserrat"/>
                <a:cs typeface="Montserrat"/>
              </a:rPr>
              <a:t>Ørnø</a:t>
            </a:r>
            <a:r>
              <a:rPr lang="da-DK" sz="1400" b="1" dirty="0">
                <a:latin typeface="Montserrat"/>
                <a:cs typeface="Montserrat"/>
              </a:rPr>
              <a:t> </a:t>
            </a:r>
            <a:r>
              <a:rPr lang="da-DK" sz="1400" dirty="0">
                <a:latin typeface="Montserrat"/>
                <a:cs typeface="Montserrat"/>
              </a:rPr>
              <a:t>(Birkegruppen)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31BDA0-478D-447A-8C3C-85DB38AE3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18" y="2913593"/>
            <a:ext cx="959760" cy="14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4FD57-69F5-4B3A-A467-48E68EC99E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412" y="2913593"/>
            <a:ext cx="95796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3. Beretning fra divisionsledelsen</a:t>
            </a:r>
          </a:p>
        </p:txBody>
      </p:sp>
    </p:spTree>
    <p:extLst>
      <p:ext uri="{BB962C8B-B14F-4D97-AF65-F5344CB8AC3E}">
        <p14:creationId xmlns:p14="http://schemas.microsoft.com/office/powerpoint/2010/main" val="39995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4. Beretninger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A8A5D-C82D-4F1E-B5AD-1070D50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3" y="1427597"/>
            <a:ext cx="4363295" cy="19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9B30C-394D-42AF-A8EA-2F3C383E2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084" y="1284519"/>
            <a:ext cx="4240920" cy="2045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8229600" cy="431330"/>
          </a:xfrm>
        </p:spPr>
        <p:txBody>
          <a:bodyPr/>
          <a:lstStyle/>
          <a:p>
            <a:pPr algn="l"/>
            <a:r>
              <a:rPr lang="da-DK" sz="2400" dirty="0">
                <a:latin typeface="Italian Plate No2 Black" panose="02000A06030000090004" pitchFamily="50" charset="0"/>
              </a:rPr>
              <a:t>5. Væsentlige beslutninger om divisionens fremtid</a:t>
            </a:r>
            <a:endParaRPr lang="da-DK" sz="2000" dirty="0">
              <a:latin typeface="Italian Plate No2 Black" panose="02000A0603000009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ontortema">
  <a:themeElements>
    <a:clrScheme name="DDS">
      <a:dk1>
        <a:sysClr val="windowText" lastClr="000000"/>
      </a:dk1>
      <a:lt1>
        <a:sysClr val="window" lastClr="FFFFFF"/>
      </a:lt1>
      <a:dk2>
        <a:srgbClr val="003366"/>
      </a:dk2>
      <a:lt2>
        <a:srgbClr val="80C8D3"/>
      </a:lt2>
      <a:accent1>
        <a:srgbClr val="E9EC45"/>
      </a:accent1>
      <a:accent2>
        <a:srgbClr val="EA646F"/>
      </a:accent2>
      <a:accent3>
        <a:srgbClr val="7FC559"/>
      </a:accent3>
      <a:accent4>
        <a:srgbClr val="7554A2"/>
      </a:accent4>
      <a:accent5>
        <a:srgbClr val="7A878B"/>
      </a:accent5>
      <a:accent6>
        <a:srgbClr val="F4AE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>
            <a:latin typeface="Montserrat"/>
            <a:cs typeface="Montserra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DS_Powerpoint_skabelon" id="{D0058028-8FF7-4C5F-AE81-DB2B2DBB0439}" vid="{4D198E1F-7C71-41E2-BD67-B366435A86DB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DDS_Powerpoint_skabelon</Template>
  <TotalTime>2123</TotalTime>
  <Words>400</Words>
  <Application>Microsoft Office PowerPoint</Application>
  <PresentationFormat>On-screen Show (16:9)</PresentationFormat>
  <Paragraphs>115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Montserrat-Regular</vt:lpstr>
      <vt:lpstr>Alfa Slab One</vt:lpstr>
      <vt:lpstr>Montserrat</vt:lpstr>
      <vt:lpstr>Calibri</vt:lpstr>
      <vt:lpstr>Arial</vt:lpstr>
      <vt:lpstr>Italian Plate No2 Black</vt:lpstr>
      <vt:lpstr>Lato Black</vt:lpstr>
      <vt:lpstr>Kontortema</vt:lpstr>
      <vt:lpstr>Divisionsrådsmøde</vt:lpstr>
      <vt:lpstr>Divisionsrådsmøde online</vt:lpstr>
      <vt:lpstr>Divisionsrådsmøde online</vt:lpstr>
      <vt:lpstr>Testafstemning</vt:lpstr>
      <vt:lpstr>PowerPoint Presentation</vt:lpstr>
      <vt:lpstr>2. Valg af dirigent og referent</vt:lpstr>
      <vt:lpstr>3. Beretning fra divisionsledelsen</vt:lpstr>
      <vt:lpstr>4. Beretninger</vt:lpstr>
      <vt:lpstr>5. Væsentlige beslutninger om divisionens fremtid</vt:lpstr>
      <vt:lpstr>5a. Udviklingsplan 2020 - 2021</vt:lpstr>
      <vt:lpstr>5a. Udviklingsplan 2020 - 2021</vt:lpstr>
      <vt:lpstr>6. Behandling af indkomne forslag</vt:lpstr>
      <vt:lpstr>7. Beretninger</vt:lpstr>
      <vt:lpstr>8. Årsregnskab (resultat)</vt:lpstr>
      <vt:lpstr>8. Årsregnskab (balance)</vt:lpstr>
      <vt:lpstr>9. Budget &amp; kontingent</vt:lpstr>
      <vt:lpstr>10. Beretninger</vt:lpstr>
      <vt:lpstr>11. Fastsættelse af antallet af DL-medlemmer</vt:lpstr>
      <vt:lpstr>12. Valg til Divisionsledelse</vt:lpstr>
      <vt:lpstr>12a. Valg til divisionskasserer</vt:lpstr>
      <vt:lpstr>12b. Valg til divisionsledelsesmedlemmer</vt:lpstr>
      <vt:lpstr>13. Valg til revisor / revisorsuppleant</vt:lpstr>
      <vt:lpstr>14. Beretninger</vt:lpstr>
      <vt:lpstr>15. Valg til Råbjergfondens bestyrelse</vt:lpstr>
      <vt:lpstr>16. Eventuelt</vt:lpstr>
      <vt:lpstr>Tak til teknikken</vt:lpstr>
      <vt:lpstr>Tak, fordi I lyttede!</vt:lpstr>
    </vt:vector>
  </TitlesOfParts>
  <Company>Ravnsholt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Divisionsrådsmøde</dc:title>
  <dc:subject>Divisionsrådsmøde</dc:subject>
  <dc:creator>Fred Slüter</dc:creator>
  <cp:keywords>DRM; spejder; Ravnsholt</cp:keywords>
  <cp:lastModifiedBy>Fred Slüter</cp:lastModifiedBy>
  <cp:revision>101</cp:revision>
  <dcterms:created xsi:type="dcterms:W3CDTF">2019-02-17T09:48:08Z</dcterms:created>
  <dcterms:modified xsi:type="dcterms:W3CDTF">2020-05-30T19:50:55Z</dcterms:modified>
  <cp:category>spejder;division</cp:category>
</cp:coreProperties>
</file>