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60" r:id="rId5"/>
    <p:sldId id="268" r:id="rId6"/>
    <p:sldId id="269" r:id="rId7"/>
    <p:sldId id="270" r:id="rId8"/>
    <p:sldId id="272" r:id="rId9"/>
    <p:sldId id="276" r:id="rId10"/>
    <p:sldId id="277" r:id="rId11"/>
    <p:sldId id="278" r:id="rId12"/>
    <p:sldId id="262" r:id="rId13"/>
    <p:sldId id="265" r:id="rId14"/>
    <p:sldId id="267" r:id="rId15"/>
    <p:sldId id="275"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78C"/>
    <a:srgbClr val="EA4E52"/>
    <a:srgbClr val="2131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85"/>
    <p:restoredTop sz="79003"/>
  </p:normalViewPr>
  <p:slideViewPr>
    <p:cSldViewPr snapToGrid="0" snapToObjects="1">
      <p:cViewPr varScale="1">
        <p:scale>
          <a:sx n="58" d="100"/>
          <a:sy n="58" d="100"/>
        </p:scale>
        <p:origin x="1755"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9D5949-1CCE-0C46-9FB7-03BF06E0462B}" type="datetimeFigureOut">
              <a:rPr lang="da-DK" smtClean="0"/>
              <a:t>30-05-2020</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3EF83E-CDEA-DF4F-AA6F-F9BC02CA1482}" type="slidenum">
              <a:rPr lang="da-DK" smtClean="0"/>
              <a:t>‹#›</a:t>
            </a:fld>
            <a:endParaRPr lang="da-DK"/>
          </a:p>
        </p:txBody>
      </p:sp>
    </p:spTree>
    <p:extLst>
      <p:ext uri="{BB962C8B-B14F-4D97-AF65-F5344CB8AC3E}">
        <p14:creationId xmlns:p14="http://schemas.microsoft.com/office/powerpoint/2010/main" val="3352713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1</a:t>
            </a:fld>
            <a:endParaRPr lang="da-DK"/>
          </a:p>
        </p:txBody>
      </p:sp>
    </p:spTree>
    <p:extLst>
      <p:ext uri="{BB962C8B-B14F-4D97-AF65-F5344CB8AC3E}">
        <p14:creationId xmlns:p14="http://schemas.microsoft.com/office/powerpoint/2010/main" val="9980538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11</a:t>
            </a:fld>
            <a:endParaRPr lang="da-DK"/>
          </a:p>
        </p:txBody>
      </p:sp>
    </p:spTree>
    <p:extLst>
      <p:ext uri="{BB962C8B-B14F-4D97-AF65-F5344CB8AC3E}">
        <p14:creationId xmlns:p14="http://schemas.microsoft.com/office/powerpoint/2010/main" val="22831948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12</a:t>
            </a:fld>
            <a:endParaRPr lang="da-DK"/>
          </a:p>
        </p:txBody>
      </p:sp>
    </p:spTree>
    <p:extLst>
      <p:ext uri="{BB962C8B-B14F-4D97-AF65-F5344CB8AC3E}">
        <p14:creationId xmlns:p14="http://schemas.microsoft.com/office/powerpoint/2010/main" val="1791854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latin typeface="+mn-lt"/>
              <a:cs typeface="Calibri"/>
            </a:endParaRPr>
          </a:p>
          <a:p>
            <a:endParaRPr lang="da-DK" dirty="0">
              <a:latin typeface="+mn-lt"/>
              <a:cs typeface="Calibri"/>
            </a:endParaRPr>
          </a:p>
          <a:p>
            <a:endParaRPr lang="da-DK" dirty="0">
              <a:latin typeface="+mn-lt"/>
              <a:cs typeface="Calibri"/>
            </a:endParaRPr>
          </a:p>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2</a:t>
            </a:fld>
            <a:endParaRPr lang="da-DK"/>
          </a:p>
        </p:txBody>
      </p:sp>
    </p:spTree>
    <p:extLst>
      <p:ext uri="{BB962C8B-B14F-4D97-AF65-F5344CB8AC3E}">
        <p14:creationId xmlns:p14="http://schemas.microsoft.com/office/powerpoint/2010/main" val="259679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Problempirater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De kommende tre år skal spejderbevægelsen med initiativet ’Problempirater’ udvikle de sjoveste, vildeste, skøreste og mest lærende spejder-science aktiviteter til spejdergrupper og i hele landet.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Hvis du eller din gruppe synes det lyder interessant kan man læse meget mere om projektet på </a:t>
            </a:r>
            <a:r>
              <a:rPr lang="da-DK" dirty="0" err="1">
                <a:latin typeface="+mn-lt"/>
                <a:cs typeface="Calibri"/>
              </a:rPr>
              <a:t>https</a:t>
            </a:r>
            <a:r>
              <a:rPr lang="da-DK" dirty="0">
                <a:latin typeface="+mn-lt"/>
                <a:cs typeface="Calibri"/>
              </a:rPr>
              <a:t>://</a:t>
            </a:r>
            <a:r>
              <a:rPr lang="da-DK" dirty="0" err="1">
                <a:latin typeface="+mn-lt"/>
                <a:cs typeface="Calibri"/>
              </a:rPr>
              <a:t>spejderne.dk</a:t>
            </a:r>
            <a:r>
              <a:rPr lang="da-DK" dirty="0">
                <a:latin typeface="+mn-lt"/>
                <a:cs typeface="Calibri"/>
              </a:rPr>
              <a:t>/projekter/problempirater/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Her finder man også kontaktinfo og info om hvordan man kan blive en del af projektet. </a:t>
            </a:r>
          </a:p>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3</a:t>
            </a:fld>
            <a:endParaRPr lang="da-DK"/>
          </a:p>
        </p:txBody>
      </p:sp>
    </p:spTree>
    <p:extLst>
      <p:ext uri="{BB962C8B-B14F-4D97-AF65-F5344CB8AC3E}">
        <p14:creationId xmlns:p14="http://schemas.microsoft.com/office/powerpoint/2010/main" val="3771361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latin typeface="+mn-lt"/>
              <a:cs typeface="Calibri"/>
            </a:endParaRPr>
          </a:p>
          <a:p>
            <a:endParaRPr lang="da-DK" dirty="0">
              <a:latin typeface="+mn-lt"/>
              <a:cs typeface="Calibri"/>
            </a:endParaRPr>
          </a:p>
        </p:txBody>
      </p:sp>
      <p:sp>
        <p:nvSpPr>
          <p:cNvPr id="4" name="Pladsholder til slidenummer 3"/>
          <p:cNvSpPr>
            <a:spLocks noGrp="1"/>
          </p:cNvSpPr>
          <p:nvPr>
            <p:ph type="sldNum" sz="quarter" idx="5"/>
          </p:nvPr>
        </p:nvSpPr>
        <p:spPr/>
        <p:txBody>
          <a:bodyPr/>
          <a:lstStyle/>
          <a:p>
            <a:fld id="{653EF83E-CDEA-DF4F-AA6F-F9BC02CA1482}" type="slidenum">
              <a:rPr lang="da-DK" smtClean="0"/>
              <a:t>5</a:t>
            </a:fld>
            <a:endParaRPr lang="da-DK"/>
          </a:p>
        </p:txBody>
      </p:sp>
    </p:spTree>
    <p:extLst>
      <p:ext uri="{BB962C8B-B14F-4D97-AF65-F5344CB8AC3E}">
        <p14:creationId xmlns:p14="http://schemas.microsoft.com/office/powerpoint/2010/main" val="2985419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På </a:t>
            </a:r>
            <a:r>
              <a:rPr lang="da-DK" dirty="0" err="1">
                <a:latin typeface="+mn-lt"/>
                <a:cs typeface="Calibri"/>
              </a:rPr>
              <a:t>dds.dk</a:t>
            </a:r>
            <a:r>
              <a:rPr lang="da-DK" dirty="0">
                <a:latin typeface="+mn-lt"/>
                <a:cs typeface="Calibri"/>
              </a:rPr>
              <a:t> (</a:t>
            </a:r>
            <a:r>
              <a:rPr lang="da-DK" dirty="0" err="1">
                <a:latin typeface="+mn-lt"/>
                <a:cs typeface="Calibri"/>
              </a:rPr>
              <a:t>https</a:t>
            </a:r>
            <a:r>
              <a:rPr lang="da-DK" dirty="0">
                <a:latin typeface="+mn-lt"/>
                <a:cs typeface="Calibri"/>
              </a:rPr>
              <a:t>://</a:t>
            </a:r>
            <a:r>
              <a:rPr lang="da-DK" dirty="0" err="1">
                <a:latin typeface="+mn-lt"/>
                <a:cs typeface="Calibri"/>
              </a:rPr>
              <a:t>dds.dk</a:t>
            </a:r>
            <a:r>
              <a:rPr lang="da-DK" dirty="0">
                <a:latin typeface="+mn-lt"/>
                <a:cs typeface="Calibri"/>
              </a:rPr>
              <a:t>/</a:t>
            </a:r>
            <a:r>
              <a:rPr lang="da-DK" dirty="0" err="1">
                <a:latin typeface="+mn-lt"/>
                <a:cs typeface="Calibri"/>
              </a:rPr>
              <a:t>index.php</a:t>
            </a:r>
            <a:r>
              <a:rPr lang="da-DK" dirty="0">
                <a:latin typeface="+mn-lt"/>
                <a:cs typeface="Calibri"/>
              </a:rPr>
              <a:t>/artikel/kom-i-gang-med-urban-scouting-10-aktiviteter) har vi samlet et bud på 10 urban-</a:t>
            </a:r>
            <a:r>
              <a:rPr lang="da-DK" dirty="0" err="1">
                <a:latin typeface="+mn-lt"/>
                <a:cs typeface="Calibri"/>
              </a:rPr>
              <a:t>scouting</a:t>
            </a:r>
            <a:r>
              <a:rPr lang="da-DK" dirty="0">
                <a:latin typeface="+mn-lt"/>
                <a:cs typeface="Calibri"/>
              </a:rPr>
              <a:t> aktiviteter du kan gå i gang med som spejdergruppe – uanset hvor i landet du befinder der. </a:t>
            </a:r>
          </a:p>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6</a:t>
            </a:fld>
            <a:endParaRPr lang="da-DK"/>
          </a:p>
        </p:txBody>
      </p:sp>
    </p:spTree>
    <p:extLst>
      <p:ext uri="{BB962C8B-B14F-4D97-AF65-F5344CB8AC3E}">
        <p14:creationId xmlns:p14="http://schemas.microsoft.com/office/powerpoint/2010/main" val="219490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7</a:t>
            </a:fld>
            <a:endParaRPr lang="da-DK"/>
          </a:p>
        </p:txBody>
      </p:sp>
    </p:spTree>
    <p:extLst>
      <p:ext uri="{BB962C8B-B14F-4D97-AF65-F5344CB8AC3E}">
        <p14:creationId xmlns:p14="http://schemas.microsoft.com/office/powerpoint/2010/main" val="2029496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Følg med på </a:t>
            </a:r>
            <a:r>
              <a:rPr lang="da-DK" dirty="0" err="1">
                <a:latin typeface="+mn-lt"/>
                <a:cs typeface="Calibri"/>
              </a:rPr>
              <a:t>dds.dk</a:t>
            </a:r>
            <a:r>
              <a:rPr lang="da-DK" dirty="0">
                <a:latin typeface="+mn-lt"/>
                <a:cs typeface="Calibri"/>
              </a:rPr>
              <a:t>/</a:t>
            </a:r>
            <a:r>
              <a:rPr lang="da-DK" dirty="0" err="1">
                <a:latin typeface="+mn-lt"/>
                <a:cs typeface="Calibri"/>
              </a:rPr>
              <a:t>coronasmitte</a:t>
            </a:r>
            <a:r>
              <a:rPr lang="da-DK" dirty="0">
                <a:latin typeface="+mn-lt"/>
                <a:cs typeface="Calibri"/>
              </a:rPr>
              <a:t> – det er her du finder de seneste oplysninger om situationen.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latin typeface="+mn-lt"/>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Økonomi:</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Brug de lokale samråd – fokus på folkeoplysnings tilskud. Oplever I problemer?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latin typeface="+mn-lt"/>
                <a:cs typeface="Calibri"/>
              </a:rPr>
              <a:t>Send gerne information om økonomiske udfordringer </a:t>
            </a:r>
            <a:r>
              <a:rPr lang="da-DK" dirty="0" err="1">
                <a:latin typeface="+mn-lt"/>
                <a:cs typeface="Calibri"/>
              </a:rPr>
              <a:t>ifbm</a:t>
            </a:r>
            <a:r>
              <a:rPr lang="da-DK" dirty="0">
                <a:latin typeface="+mn-lt"/>
                <a:cs typeface="Calibri"/>
              </a:rPr>
              <a:t>. </a:t>
            </a:r>
            <a:r>
              <a:rPr lang="da-DK" dirty="0" err="1">
                <a:latin typeface="+mn-lt"/>
                <a:cs typeface="Calibri"/>
              </a:rPr>
              <a:t>corona</a:t>
            </a:r>
            <a:r>
              <a:rPr lang="da-DK" dirty="0">
                <a:latin typeface="+mn-lt"/>
                <a:cs typeface="Calibri"/>
              </a:rPr>
              <a:t> – herunder særligt tabt hytteleje, tabt indtægt på udlejning og indtjening ved festivaller ind til korpskontoret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latin typeface="+mn-lt"/>
              <a:cs typeface="Calibri"/>
            </a:endParaRPr>
          </a:p>
        </p:txBody>
      </p:sp>
      <p:sp>
        <p:nvSpPr>
          <p:cNvPr id="4" name="Pladsholder til slidenummer 3"/>
          <p:cNvSpPr>
            <a:spLocks noGrp="1"/>
          </p:cNvSpPr>
          <p:nvPr>
            <p:ph type="sldNum" sz="quarter" idx="5"/>
          </p:nvPr>
        </p:nvSpPr>
        <p:spPr/>
        <p:txBody>
          <a:bodyPr/>
          <a:lstStyle/>
          <a:p>
            <a:fld id="{653EF83E-CDEA-DF4F-AA6F-F9BC02CA1482}" type="slidenum">
              <a:rPr lang="da-DK" smtClean="0"/>
              <a:t>8</a:t>
            </a:fld>
            <a:endParaRPr lang="da-DK"/>
          </a:p>
        </p:txBody>
      </p:sp>
    </p:spTree>
    <p:extLst>
      <p:ext uri="{BB962C8B-B14F-4D97-AF65-F5344CB8AC3E}">
        <p14:creationId xmlns:p14="http://schemas.microsoft.com/office/powerpoint/2010/main" val="1416413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9</a:t>
            </a:fld>
            <a:endParaRPr lang="da-DK"/>
          </a:p>
        </p:txBody>
      </p:sp>
    </p:spTree>
    <p:extLst>
      <p:ext uri="{BB962C8B-B14F-4D97-AF65-F5344CB8AC3E}">
        <p14:creationId xmlns:p14="http://schemas.microsoft.com/office/powerpoint/2010/main" val="428826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653EF83E-CDEA-DF4F-AA6F-F9BC02CA1482}" type="slidenum">
              <a:rPr lang="da-DK" smtClean="0"/>
              <a:t>10</a:t>
            </a:fld>
            <a:endParaRPr lang="da-DK"/>
          </a:p>
        </p:txBody>
      </p:sp>
    </p:spTree>
    <p:extLst>
      <p:ext uri="{BB962C8B-B14F-4D97-AF65-F5344CB8AC3E}">
        <p14:creationId xmlns:p14="http://schemas.microsoft.com/office/powerpoint/2010/main" val="506300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pic>
        <p:nvPicPr>
          <p:cNvPr id="4" name="Picture 3" descr="A picture containing room, bedroom, colorful&#10;&#10;Description automatically generated">
            <a:extLst>
              <a:ext uri="{FF2B5EF4-FFF2-40B4-BE49-F238E27FC236}">
                <a16:creationId xmlns:a16="http://schemas.microsoft.com/office/drawing/2014/main" id="{3CE7A79D-3B47-8241-BD49-8C3A200462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52070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351A8EC6-6AED-C145-8271-764ED4229B1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061129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og indho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A34EE07-63B9-3841-A4C9-DCB6BB0550D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itle Placeholder 16">
            <a:extLst>
              <a:ext uri="{FF2B5EF4-FFF2-40B4-BE49-F238E27FC236}">
                <a16:creationId xmlns:a16="http://schemas.microsoft.com/office/drawing/2014/main" id="{434C1D56-F91F-C649-AEBB-B8B5DA047CD6}"/>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sp>
        <p:nvSpPr>
          <p:cNvPr id="16" name="Content Placeholder 15">
            <a:extLst>
              <a:ext uri="{FF2B5EF4-FFF2-40B4-BE49-F238E27FC236}">
                <a16:creationId xmlns:a16="http://schemas.microsoft.com/office/drawing/2014/main" id="{A110F21D-075D-294E-9FC9-77E725C11FBC}"/>
              </a:ext>
            </a:extLst>
          </p:cNvPr>
          <p:cNvSpPr>
            <a:spLocks noGrp="1"/>
          </p:cNvSpPr>
          <p:nvPr>
            <p:ph sz="quarter" idx="10"/>
          </p:nvPr>
        </p:nvSpPr>
        <p:spPr>
          <a:xfrm>
            <a:off x="838199" y="1903702"/>
            <a:ext cx="10515599" cy="411534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Tree>
    <p:extLst>
      <p:ext uri="{BB962C8B-B14F-4D97-AF65-F5344CB8AC3E}">
        <p14:creationId xmlns:p14="http://schemas.microsoft.com/office/powerpoint/2010/main" val="348575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el og indhold">
    <p:spTree>
      <p:nvGrpSpPr>
        <p:cNvPr id="1" name=""/>
        <p:cNvGrpSpPr/>
        <p:nvPr/>
      </p:nvGrpSpPr>
      <p:grpSpPr>
        <a:xfrm>
          <a:off x="0" y="0"/>
          <a:ext cx="0" cy="0"/>
          <a:chOff x="0" y="0"/>
          <a:chExt cx="0" cy="0"/>
        </a:xfrm>
      </p:grpSpPr>
      <p:sp>
        <p:nvSpPr>
          <p:cNvPr id="15" name="Title Placeholder 16">
            <a:extLst>
              <a:ext uri="{FF2B5EF4-FFF2-40B4-BE49-F238E27FC236}">
                <a16:creationId xmlns:a16="http://schemas.microsoft.com/office/drawing/2014/main" id="{434C1D56-F91F-C649-AEBB-B8B5DA047CD6}"/>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pic>
        <p:nvPicPr>
          <p:cNvPr id="3" name="Picture 2" descr="A close up of a logo&#10;&#10;Description automatically generated">
            <a:extLst>
              <a:ext uri="{FF2B5EF4-FFF2-40B4-BE49-F238E27FC236}">
                <a16:creationId xmlns:a16="http://schemas.microsoft.com/office/drawing/2014/main" id="{0A8E36B1-E4B7-C44D-A424-162A3D314DC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6" name="Content Placeholder 15">
            <a:extLst>
              <a:ext uri="{FF2B5EF4-FFF2-40B4-BE49-F238E27FC236}">
                <a16:creationId xmlns:a16="http://schemas.microsoft.com/office/drawing/2014/main" id="{A110F21D-075D-294E-9FC9-77E725C11FBC}"/>
              </a:ext>
            </a:extLst>
          </p:cNvPr>
          <p:cNvSpPr>
            <a:spLocks noGrp="1"/>
          </p:cNvSpPr>
          <p:nvPr>
            <p:ph sz="quarter" idx="10"/>
          </p:nvPr>
        </p:nvSpPr>
        <p:spPr>
          <a:xfrm>
            <a:off x="838199" y="1903702"/>
            <a:ext cx="10515599" cy="411534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Tree>
    <p:extLst>
      <p:ext uri="{BB962C8B-B14F-4D97-AF65-F5344CB8AC3E}">
        <p14:creationId xmlns:p14="http://schemas.microsoft.com/office/powerpoint/2010/main" val="227747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og indhold med illu 1">
    <p:spTree>
      <p:nvGrpSpPr>
        <p:cNvPr id="1" name=""/>
        <p:cNvGrpSpPr/>
        <p:nvPr/>
      </p:nvGrpSpPr>
      <p:grpSpPr>
        <a:xfrm>
          <a:off x="0" y="0"/>
          <a:ext cx="0" cy="0"/>
          <a:chOff x="0" y="0"/>
          <a:chExt cx="0" cy="0"/>
        </a:xfrm>
      </p:grpSpPr>
      <p:sp>
        <p:nvSpPr>
          <p:cNvPr id="13" name="Title Placeholder 16">
            <a:extLst>
              <a:ext uri="{FF2B5EF4-FFF2-40B4-BE49-F238E27FC236}">
                <a16:creationId xmlns:a16="http://schemas.microsoft.com/office/drawing/2014/main" id="{EF0604AE-9CAA-2A48-8BFB-46102DD7DF69}"/>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pic>
        <p:nvPicPr>
          <p:cNvPr id="3" name="Picture 2" descr="A close up of a logo&#10;&#10;Description automatically generated">
            <a:extLst>
              <a:ext uri="{FF2B5EF4-FFF2-40B4-BE49-F238E27FC236}">
                <a16:creationId xmlns:a16="http://schemas.microsoft.com/office/drawing/2014/main" id="{0A60801A-85BA-1941-971B-F07AFA3E39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6" name="Content Placeholder 15">
            <a:extLst>
              <a:ext uri="{FF2B5EF4-FFF2-40B4-BE49-F238E27FC236}">
                <a16:creationId xmlns:a16="http://schemas.microsoft.com/office/drawing/2014/main" id="{4C671D54-9346-C44D-A117-3957F0058BAA}"/>
              </a:ext>
            </a:extLst>
          </p:cNvPr>
          <p:cNvSpPr>
            <a:spLocks noGrp="1"/>
          </p:cNvSpPr>
          <p:nvPr>
            <p:ph sz="quarter" idx="10"/>
          </p:nvPr>
        </p:nvSpPr>
        <p:spPr>
          <a:xfrm>
            <a:off x="838199" y="1903702"/>
            <a:ext cx="10515599" cy="411534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Tree>
    <p:extLst>
      <p:ext uri="{BB962C8B-B14F-4D97-AF65-F5344CB8AC3E}">
        <p14:creationId xmlns:p14="http://schemas.microsoft.com/office/powerpoint/2010/main" val="208465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n titel / Breaker">
    <p:spTree>
      <p:nvGrpSpPr>
        <p:cNvPr id="1" name=""/>
        <p:cNvGrpSpPr/>
        <p:nvPr/>
      </p:nvGrpSpPr>
      <p:grpSpPr>
        <a:xfrm>
          <a:off x="0" y="0"/>
          <a:ext cx="0" cy="0"/>
          <a:chOff x="0" y="0"/>
          <a:chExt cx="0" cy="0"/>
        </a:xfrm>
      </p:grpSpPr>
      <p:pic>
        <p:nvPicPr>
          <p:cNvPr id="3" name="Picture 2" descr="A close up of a device&#10;&#10;Description automatically generated">
            <a:extLst>
              <a:ext uri="{FF2B5EF4-FFF2-40B4-BE49-F238E27FC236}">
                <a16:creationId xmlns:a16="http://schemas.microsoft.com/office/drawing/2014/main" id="{BC72F411-26CA-E44E-9AC3-E51E472B096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Title Placeholder 16">
            <a:extLst>
              <a:ext uri="{FF2B5EF4-FFF2-40B4-BE49-F238E27FC236}">
                <a16:creationId xmlns:a16="http://schemas.microsoft.com/office/drawing/2014/main" id="{C0C7023F-FF36-A149-94CF-0949BBB94495}"/>
              </a:ext>
            </a:extLst>
          </p:cNvPr>
          <p:cNvSpPr>
            <a:spLocks noGrp="1"/>
          </p:cNvSpPr>
          <p:nvPr>
            <p:ph type="title"/>
          </p:nvPr>
        </p:nvSpPr>
        <p:spPr>
          <a:xfrm>
            <a:off x="838200" y="838950"/>
            <a:ext cx="10515600" cy="4364817"/>
          </a:xfrm>
          <a:prstGeom prst="rect">
            <a:avLst/>
          </a:prstGeom>
        </p:spPr>
        <p:txBody>
          <a:bodyPr vert="horz" lIns="91440" tIns="45720" rIns="91440" bIns="45720" rtlCol="0" anchor="t">
            <a:normAutofit/>
          </a:bodyPr>
          <a:lstStyle>
            <a:lvl1pPr>
              <a:defRPr sz="6000"/>
            </a:lvl1pPr>
          </a:lstStyle>
          <a:p>
            <a:r>
              <a:rPr lang="en-GB" dirty="0"/>
              <a:t>Click to edit Master title style</a:t>
            </a:r>
            <a:endParaRPr lang="da-DK" dirty="0"/>
          </a:p>
        </p:txBody>
      </p:sp>
    </p:spTree>
    <p:extLst>
      <p:ext uri="{BB962C8B-B14F-4D97-AF65-F5344CB8AC3E}">
        <p14:creationId xmlns:p14="http://schemas.microsoft.com/office/powerpoint/2010/main" val="232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og indhold med illu 3">
    <p:spTree>
      <p:nvGrpSpPr>
        <p:cNvPr id="1" name=""/>
        <p:cNvGrpSpPr/>
        <p:nvPr/>
      </p:nvGrpSpPr>
      <p:grpSpPr>
        <a:xfrm>
          <a:off x="0" y="0"/>
          <a:ext cx="0" cy="0"/>
          <a:chOff x="0" y="0"/>
          <a:chExt cx="0" cy="0"/>
        </a:xfrm>
      </p:grpSpPr>
      <p:sp>
        <p:nvSpPr>
          <p:cNvPr id="12" name="Title Placeholder 16">
            <a:extLst>
              <a:ext uri="{FF2B5EF4-FFF2-40B4-BE49-F238E27FC236}">
                <a16:creationId xmlns:a16="http://schemas.microsoft.com/office/drawing/2014/main" id="{98C376CB-1595-2941-877A-060ACE2E621B}"/>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pic>
        <p:nvPicPr>
          <p:cNvPr id="3" name="Picture 2" descr="A picture containing toy&#10;&#10;Description automatically generated">
            <a:extLst>
              <a:ext uri="{FF2B5EF4-FFF2-40B4-BE49-F238E27FC236}">
                <a16:creationId xmlns:a16="http://schemas.microsoft.com/office/drawing/2014/main" id="{5FABFA73-8DC7-754E-B7B1-BB90FF519C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Content Placeholder 15">
            <a:extLst>
              <a:ext uri="{FF2B5EF4-FFF2-40B4-BE49-F238E27FC236}">
                <a16:creationId xmlns:a16="http://schemas.microsoft.com/office/drawing/2014/main" id="{47FA2DAB-4CFF-DB4B-94F0-493D8CC85530}"/>
              </a:ext>
            </a:extLst>
          </p:cNvPr>
          <p:cNvSpPr>
            <a:spLocks noGrp="1"/>
          </p:cNvSpPr>
          <p:nvPr>
            <p:ph sz="quarter" idx="10"/>
          </p:nvPr>
        </p:nvSpPr>
        <p:spPr>
          <a:xfrm>
            <a:off x="838200" y="1903702"/>
            <a:ext cx="5257800" cy="411534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Tree>
    <p:extLst>
      <p:ext uri="{BB962C8B-B14F-4D97-AF65-F5344CB8AC3E}">
        <p14:creationId xmlns:p14="http://schemas.microsoft.com/office/powerpoint/2010/main" val="151658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og to indhold">
    <p:spTree>
      <p:nvGrpSpPr>
        <p:cNvPr id="1" name=""/>
        <p:cNvGrpSpPr/>
        <p:nvPr/>
      </p:nvGrpSpPr>
      <p:grpSpPr>
        <a:xfrm>
          <a:off x="0" y="0"/>
          <a:ext cx="0" cy="0"/>
          <a:chOff x="0" y="0"/>
          <a:chExt cx="0" cy="0"/>
        </a:xfrm>
      </p:grpSpPr>
      <p:sp>
        <p:nvSpPr>
          <p:cNvPr id="12" name="Title Placeholder 16">
            <a:extLst>
              <a:ext uri="{FF2B5EF4-FFF2-40B4-BE49-F238E27FC236}">
                <a16:creationId xmlns:a16="http://schemas.microsoft.com/office/drawing/2014/main" id="{98C376CB-1595-2941-877A-060ACE2E621B}"/>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sp>
        <p:nvSpPr>
          <p:cNvPr id="13" name="Content Placeholder 15">
            <a:extLst>
              <a:ext uri="{FF2B5EF4-FFF2-40B4-BE49-F238E27FC236}">
                <a16:creationId xmlns:a16="http://schemas.microsoft.com/office/drawing/2014/main" id="{47FA2DAB-4CFF-DB4B-94F0-493D8CC85530}"/>
              </a:ext>
            </a:extLst>
          </p:cNvPr>
          <p:cNvSpPr>
            <a:spLocks noGrp="1"/>
          </p:cNvSpPr>
          <p:nvPr>
            <p:ph sz="quarter" idx="10"/>
          </p:nvPr>
        </p:nvSpPr>
        <p:spPr>
          <a:xfrm>
            <a:off x="838200" y="1903702"/>
            <a:ext cx="5257800" cy="4115347"/>
          </a:xfrm>
          <a:prstGeom prst="rect">
            <a:avLst/>
          </a:prstGeom>
        </p:spPr>
        <p:txBody>
          <a:bodyPr/>
          <a:lstStyle>
            <a:lvl1pPr>
              <a:defRPr>
                <a:solidFill>
                  <a:srgbClr val="2A578C"/>
                </a:solidFill>
              </a:defRPr>
            </a:lvl1pPr>
            <a:lvl2pPr>
              <a:defRPr>
                <a:solidFill>
                  <a:srgbClr val="2A578C"/>
                </a:solidFill>
              </a:defRPr>
            </a:lvl2pPr>
            <a:lvl3pPr>
              <a:defRPr>
                <a:solidFill>
                  <a:srgbClr val="2A578C"/>
                </a:solidFill>
              </a:defRPr>
            </a:lvl3pPr>
            <a:lvl4pPr>
              <a:defRPr>
                <a:solidFill>
                  <a:srgbClr val="2A578C"/>
                </a:solidFill>
              </a:defRPr>
            </a:lvl4pPr>
            <a:lvl5pPr>
              <a:defRPr>
                <a:solidFill>
                  <a:srgbClr val="2A578C"/>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pic>
        <p:nvPicPr>
          <p:cNvPr id="4" name="Picture 3" descr="A close up of a logo&#10;&#10;Description automatically generated">
            <a:extLst>
              <a:ext uri="{FF2B5EF4-FFF2-40B4-BE49-F238E27FC236}">
                <a16:creationId xmlns:a16="http://schemas.microsoft.com/office/drawing/2014/main" id="{4816296C-1535-A842-A648-5AD86C935D9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Content Placeholder 15">
            <a:extLst>
              <a:ext uri="{FF2B5EF4-FFF2-40B4-BE49-F238E27FC236}">
                <a16:creationId xmlns:a16="http://schemas.microsoft.com/office/drawing/2014/main" id="{826E7D46-E0F7-9A4A-8653-28556B46631E}"/>
              </a:ext>
            </a:extLst>
          </p:cNvPr>
          <p:cNvSpPr>
            <a:spLocks noGrp="1"/>
          </p:cNvSpPr>
          <p:nvPr>
            <p:ph sz="quarter" idx="11"/>
          </p:nvPr>
        </p:nvSpPr>
        <p:spPr>
          <a:xfrm>
            <a:off x="6096000" y="1903702"/>
            <a:ext cx="5257800" cy="4115347"/>
          </a:xfrm>
          <a:prstGeom prst="rect">
            <a:avLst/>
          </a:prstGeom>
        </p:spPr>
        <p:txBody>
          <a:bodyPr/>
          <a:lstStyle>
            <a:lvl1pPr>
              <a:defRPr>
                <a:solidFill>
                  <a:srgbClr val="EA4E52"/>
                </a:solidFill>
              </a:defRPr>
            </a:lvl1pPr>
            <a:lvl2pPr>
              <a:defRPr>
                <a:solidFill>
                  <a:srgbClr val="EA4E52"/>
                </a:solidFill>
              </a:defRPr>
            </a:lvl2pPr>
            <a:lvl3pPr>
              <a:defRPr>
                <a:solidFill>
                  <a:srgbClr val="EA4E52"/>
                </a:solidFill>
              </a:defRPr>
            </a:lvl3pPr>
            <a:lvl4pPr>
              <a:defRPr>
                <a:solidFill>
                  <a:srgbClr val="EA4E52"/>
                </a:solidFill>
              </a:defRPr>
            </a:lvl4pPr>
            <a:lvl5pPr>
              <a:defRPr>
                <a:solidFill>
                  <a:srgbClr val="EA4E52"/>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2030858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og indhold med illu 4">
    <p:spTree>
      <p:nvGrpSpPr>
        <p:cNvPr id="1" name=""/>
        <p:cNvGrpSpPr/>
        <p:nvPr/>
      </p:nvGrpSpPr>
      <p:grpSpPr>
        <a:xfrm>
          <a:off x="0" y="0"/>
          <a:ext cx="0" cy="0"/>
          <a:chOff x="0" y="0"/>
          <a:chExt cx="0" cy="0"/>
        </a:xfrm>
      </p:grpSpPr>
      <p:sp>
        <p:nvSpPr>
          <p:cNvPr id="6" name="Title Placeholder 16">
            <a:extLst>
              <a:ext uri="{FF2B5EF4-FFF2-40B4-BE49-F238E27FC236}">
                <a16:creationId xmlns:a16="http://schemas.microsoft.com/office/drawing/2014/main" id="{757AE5AA-715D-7E48-AB29-9F413040357B}"/>
              </a:ext>
            </a:extLst>
          </p:cNvPr>
          <p:cNvSpPr>
            <a:spLocks noGrp="1"/>
          </p:cNvSpPr>
          <p:nvPr>
            <p:ph type="title"/>
          </p:nvPr>
        </p:nvSpPr>
        <p:spPr>
          <a:xfrm>
            <a:off x="838200" y="838951"/>
            <a:ext cx="10515600" cy="840220"/>
          </a:xfrm>
          <a:prstGeom prst="rect">
            <a:avLst/>
          </a:prstGeom>
        </p:spPr>
        <p:txBody>
          <a:bodyPr vert="horz" lIns="91440" tIns="45720" rIns="91440" bIns="45720" rtlCol="0" anchor="t">
            <a:normAutofit/>
          </a:bodyPr>
          <a:lstStyle/>
          <a:p>
            <a:r>
              <a:rPr lang="en-GB" dirty="0"/>
              <a:t>Click to edit Master title style</a:t>
            </a:r>
            <a:endParaRPr lang="da-DK" dirty="0"/>
          </a:p>
        </p:txBody>
      </p:sp>
      <p:pic>
        <p:nvPicPr>
          <p:cNvPr id="4" name="Picture 3" descr="A close up of a logo&#10;&#10;Description automatically generated">
            <a:extLst>
              <a:ext uri="{FF2B5EF4-FFF2-40B4-BE49-F238E27FC236}">
                <a16:creationId xmlns:a16="http://schemas.microsoft.com/office/drawing/2014/main" id="{0CF3B9E2-650F-C946-AE29-0FE06E4330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7" name="Content Placeholder 15">
            <a:extLst>
              <a:ext uri="{FF2B5EF4-FFF2-40B4-BE49-F238E27FC236}">
                <a16:creationId xmlns:a16="http://schemas.microsoft.com/office/drawing/2014/main" id="{5CE38584-D226-3D4D-A270-43C2A06B1E30}"/>
              </a:ext>
            </a:extLst>
          </p:cNvPr>
          <p:cNvSpPr>
            <a:spLocks noGrp="1"/>
          </p:cNvSpPr>
          <p:nvPr>
            <p:ph sz="quarter" idx="10"/>
          </p:nvPr>
        </p:nvSpPr>
        <p:spPr>
          <a:xfrm>
            <a:off x="838199" y="1903702"/>
            <a:ext cx="10515599" cy="411534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Tree>
    <p:extLst>
      <p:ext uri="{BB962C8B-B14F-4D97-AF65-F5344CB8AC3E}">
        <p14:creationId xmlns:p14="http://schemas.microsoft.com/office/powerpoint/2010/main" val="134560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7648104"/>
      </p:ext>
    </p:extLst>
  </p:cSld>
  <p:clrMap bg1="lt1" tx1="dk1" bg2="lt2" tx2="dk2" accent1="accent1" accent2="accent2" accent3="accent3" accent4="accent4" accent5="accent5" accent6="accent6" hlink="hlink" folHlink="folHlink"/>
  <p:sldLayoutIdLst>
    <p:sldLayoutId id="2147483657" r:id="rId1"/>
    <p:sldLayoutId id="2147483659" r:id="rId2"/>
    <p:sldLayoutId id="2147483654" r:id="rId3"/>
    <p:sldLayoutId id="2147483661" r:id="rId4"/>
    <p:sldLayoutId id="2147483649" r:id="rId5"/>
    <p:sldLayoutId id="2147483655" r:id="rId6"/>
    <p:sldLayoutId id="2147483656" r:id="rId7"/>
    <p:sldLayoutId id="2147483660" r:id="rId8"/>
    <p:sldLayoutId id="2147483658" r:id="rId9"/>
  </p:sldLayoutIdLst>
  <p:txStyles>
    <p:titleStyle>
      <a:lvl1pPr algn="l" defTabSz="914400" rtl="0" eaLnBrk="1" latinLnBrk="0" hangingPunct="1">
        <a:lnSpc>
          <a:spcPct val="90000"/>
        </a:lnSpc>
        <a:spcBef>
          <a:spcPct val="0"/>
        </a:spcBef>
        <a:buNone/>
        <a:defRPr sz="3600" b="0" i="0" kern="1200">
          <a:solidFill>
            <a:srgbClr val="21313F"/>
          </a:solidFill>
          <a:latin typeface="+mj-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lang="da-DK" sz="1600" b="0" i="0" kern="1200" smtClean="0">
          <a:solidFill>
            <a:srgbClr val="21313F"/>
          </a:solidFill>
          <a:effectLst/>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1313F"/>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1313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1313F"/>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1313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dds.dk/artikel/penge-til-spejd"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dds.dk/bestyrelsesmedlem-temaside"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a:extLst>
              <a:ext uri="{FF2B5EF4-FFF2-40B4-BE49-F238E27FC236}">
                <a16:creationId xmlns:a16="http://schemas.microsoft.com/office/drawing/2014/main" id="{7CBC2E6E-F7B2-AC46-9CAA-842D64DA17C5}"/>
              </a:ext>
            </a:extLst>
          </p:cNvPr>
          <p:cNvSpPr txBox="1"/>
          <p:nvPr/>
        </p:nvSpPr>
        <p:spPr>
          <a:xfrm>
            <a:off x="3274541" y="1450738"/>
            <a:ext cx="7191910" cy="584775"/>
          </a:xfrm>
          <a:prstGeom prst="rect">
            <a:avLst/>
          </a:prstGeom>
          <a:noFill/>
        </p:spPr>
        <p:txBody>
          <a:bodyPr wrap="square" rtlCol="0">
            <a:spAutoFit/>
          </a:bodyPr>
          <a:lstStyle/>
          <a:p>
            <a:r>
              <a:rPr lang="da-DK" sz="3200" dirty="0">
                <a:latin typeface="Alfa Slab One" panose="02000507050000020004" pitchFamily="2" charset="0"/>
              </a:rPr>
              <a:t>Divisionsrådsmøde 2020</a:t>
            </a:r>
          </a:p>
        </p:txBody>
      </p:sp>
    </p:spTree>
    <p:extLst>
      <p:ext uri="{BB962C8B-B14F-4D97-AF65-F5344CB8AC3E}">
        <p14:creationId xmlns:p14="http://schemas.microsoft.com/office/powerpoint/2010/main" val="62582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956F-4D69-0346-B4E3-45AEE9B863B9}"/>
              </a:ext>
            </a:extLst>
          </p:cNvPr>
          <p:cNvSpPr>
            <a:spLocks noGrp="1"/>
          </p:cNvSpPr>
          <p:nvPr>
            <p:ph type="title"/>
          </p:nvPr>
        </p:nvSpPr>
        <p:spPr/>
        <p:txBody>
          <a:bodyPr/>
          <a:lstStyle/>
          <a:p>
            <a:r>
              <a:rPr lang="da-DK" dirty="0">
                <a:latin typeface="Alfa Slab One" panose="02000507050000020004" pitchFamily="2" charset="0"/>
              </a:rPr>
              <a:t>Rundt om gruppen </a:t>
            </a:r>
          </a:p>
        </p:txBody>
      </p:sp>
      <p:sp>
        <p:nvSpPr>
          <p:cNvPr id="3" name="Content Placeholder 2">
            <a:extLst>
              <a:ext uri="{FF2B5EF4-FFF2-40B4-BE49-F238E27FC236}">
                <a16:creationId xmlns:a16="http://schemas.microsoft.com/office/drawing/2014/main" id="{DDD62A89-F50E-B241-A06B-32736C6F7EE1}"/>
              </a:ext>
            </a:extLst>
          </p:cNvPr>
          <p:cNvSpPr>
            <a:spLocks noGrp="1"/>
          </p:cNvSpPr>
          <p:nvPr>
            <p:ph sz="quarter" idx="10"/>
          </p:nvPr>
        </p:nvSpPr>
        <p:spPr>
          <a:xfrm>
            <a:off x="838199" y="1903702"/>
            <a:ext cx="7357533" cy="4115347"/>
          </a:xfrm>
        </p:spPr>
        <p:txBody>
          <a:bodyPr/>
          <a:lstStyle/>
          <a:p>
            <a:r>
              <a:rPr lang="da-DK" sz="2400" i="1" dirty="0"/>
              <a:t>"Den gode gruppe", </a:t>
            </a:r>
            <a:r>
              <a:rPr lang="da-DK" sz="2400" dirty="0"/>
              <a:t>er stadig et godt redskab ift. gruppens udvikling.</a:t>
            </a:r>
          </a:p>
          <a:p>
            <a:endParaRPr lang="da-DK" sz="2400" dirty="0"/>
          </a:p>
          <a:p>
            <a:r>
              <a:rPr lang="da-DK" sz="2400" dirty="0"/>
              <a:t>Spejdernes Lejr i </a:t>
            </a:r>
            <a:r>
              <a:rPr lang="da-DK" sz="2400" dirty="0" err="1"/>
              <a:t>Hedeland</a:t>
            </a:r>
            <a:r>
              <a:rPr lang="da-DK" sz="2400" dirty="0"/>
              <a:t>  fra den 23.-31. juli 2022 </a:t>
            </a:r>
          </a:p>
          <a:p>
            <a:endParaRPr lang="da-DK" sz="2400" dirty="0"/>
          </a:p>
          <a:p>
            <a:r>
              <a:rPr lang="da-DK" sz="2400" dirty="0"/>
              <a:t>Vores butik, Spejder Sport, holder 75 års jubilæum </a:t>
            </a:r>
          </a:p>
          <a:p>
            <a:endParaRPr lang="da-DK" sz="2400" dirty="0"/>
          </a:p>
          <a:p>
            <a:r>
              <a:rPr lang="da-DK" sz="2400" dirty="0"/>
              <a:t>Bidrag med jeres gode erfaringer til vores </a:t>
            </a:r>
            <a:r>
              <a:rPr lang="da-DK" sz="2400" dirty="0" err="1"/>
              <a:t>maga-siner</a:t>
            </a:r>
            <a:r>
              <a:rPr lang="da-DK" sz="2400" dirty="0"/>
              <a:t> og nyhedsbreve. </a:t>
            </a:r>
          </a:p>
          <a:p>
            <a:endParaRPr lang="da-DK" sz="2400" dirty="0"/>
          </a:p>
        </p:txBody>
      </p:sp>
    </p:spTree>
    <p:extLst>
      <p:ext uri="{BB962C8B-B14F-4D97-AF65-F5344CB8AC3E}">
        <p14:creationId xmlns:p14="http://schemas.microsoft.com/office/powerpoint/2010/main" val="941300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52D3E-3341-A945-8C34-A140C0AA022A}"/>
              </a:ext>
            </a:extLst>
          </p:cNvPr>
          <p:cNvSpPr>
            <a:spLocks noGrp="1"/>
          </p:cNvSpPr>
          <p:nvPr>
            <p:ph type="title"/>
          </p:nvPr>
        </p:nvSpPr>
        <p:spPr/>
        <p:txBody>
          <a:bodyPr/>
          <a:lstStyle/>
          <a:p>
            <a:r>
              <a:rPr lang="da-DK" dirty="0">
                <a:latin typeface="Alfa Slab One" panose="02000507050000020004" pitchFamily="2" charset="0"/>
              </a:rPr>
              <a:t>Økonomi</a:t>
            </a:r>
          </a:p>
        </p:txBody>
      </p:sp>
      <p:sp>
        <p:nvSpPr>
          <p:cNvPr id="3" name="Content Placeholder 2">
            <a:extLst>
              <a:ext uri="{FF2B5EF4-FFF2-40B4-BE49-F238E27FC236}">
                <a16:creationId xmlns:a16="http://schemas.microsoft.com/office/drawing/2014/main" id="{FCEC190B-5E7C-5349-A515-DB99BAB6841B}"/>
              </a:ext>
            </a:extLst>
          </p:cNvPr>
          <p:cNvSpPr>
            <a:spLocks noGrp="1"/>
          </p:cNvSpPr>
          <p:nvPr>
            <p:ph sz="quarter" idx="10"/>
          </p:nvPr>
        </p:nvSpPr>
        <p:spPr/>
        <p:txBody>
          <a:bodyPr/>
          <a:lstStyle/>
          <a:p>
            <a:r>
              <a:rPr lang="da-DK" sz="2400" dirty="0"/>
              <a:t>Der er hjælp at hente ift. gruppens økonomi:</a:t>
            </a:r>
          </a:p>
          <a:p>
            <a:endParaRPr lang="da-DK" sz="2400" dirty="0"/>
          </a:p>
          <a:p>
            <a:r>
              <a:rPr lang="da-DK" sz="2400" dirty="0"/>
              <a:t>Få hjælp til økonomien på Korpskontoret, hvor I kan købe kassererhjælp.</a:t>
            </a:r>
          </a:p>
          <a:p>
            <a:r>
              <a:rPr lang="da-DK" sz="2400" dirty="0"/>
              <a:t>DUF og Friluftsrådet har lokalforeningspuljer </a:t>
            </a:r>
          </a:p>
          <a:p>
            <a:r>
              <a:rPr lang="da-DK" sz="2400" dirty="0"/>
              <a:t>DUF Science støtter lokale </a:t>
            </a:r>
            <a:r>
              <a:rPr lang="da-DK" sz="2400" dirty="0" err="1"/>
              <a:t>scienceprojekter</a:t>
            </a:r>
            <a:endParaRPr lang="da-DK" sz="2400" dirty="0"/>
          </a:p>
          <a:p>
            <a:r>
              <a:rPr lang="da-DK" sz="2400" dirty="0"/>
              <a:t>De kommunale udviklingspuljer for børn og unge</a:t>
            </a:r>
          </a:p>
          <a:p>
            <a:r>
              <a:rPr lang="da-DK" sz="2400" dirty="0"/>
              <a:t>Læs mere på </a:t>
            </a:r>
            <a:r>
              <a:rPr lang="da-DK" sz="2400" dirty="0">
                <a:hlinkClick r:id="rId3"/>
              </a:rPr>
              <a:t>https://dds.dk/artikel/penge-til-spejd</a:t>
            </a:r>
            <a:endParaRPr lang="da-DK" sz="2400" dirty="0"/>
          </a:p>
          <a:p>
            <a:endParaRPr lang="da-DK" dirty="0"/>
          </a:p>
          <a:p>
            <a:endParaRPr lang="da-DK" dirty="0"/>
          </a:p>
        </p:txBody>
      </p:sp>
    </p:spTree>
    <p:extLst>
      <p:ext uri="{BB962C8B-B14F-4D97-AF65-F5344CB8AC3E}">
        <p14:creationId xmlns:p14="http://schemas.microsoft.com/office/powerpoint/2010/main" val="2529398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3BCD6E-5847-7240-914B-F93BA7C96353}"/>
              </a:ext>
            </a:extLst>
          </p:cNvPr>
          <p:cNvSpPr>
            <a:spLocks noGrp="1"/>
          </p:cNvSpPr>
          <p:nvPr>
            <p:ph type="title"/>
          </p:nvPr>
        </p:nvSpPr>
        <p:spPr/>
        <p:txBody>
          <a:bodyPr/>
          <a:lstStyle/>
          <a:p>
            <a:r>
              <a:rPr lang="da-DK" dirty="0">
                <a:latin typeface="Alfa Slab One" panose="02000507050000020004" pitchFamily="2" charset="0"/>
              </a:rPr>
              <a:t>Det Korpsledelsen har fokus på</a:t>
            </a:r>
          </a:p>
        </p:txBody>
      </p:sp>
      <p:sp>
        <p:nvSpPr>
          <p:cNvPr id="3" name="Pladsholder til indhold 2">
            <a:extLst>
              <a:ext uri="{FF2B5EF4-FFF2-40B4-BE49-F238E27FC236}">
                <a16:creationId xmlns:a16="http://schemas.microsoft.com/office/drawing/2014/main" id="{8673945F-E49F-FF42-B191-08A6089C8E1B}"/>
              </a:ext>
            </a:extLst>
          </p:cNvPr>
          <p:cNvSpPr>
            <a:spLocks noGrp="1"/>
          </p:cNvSpPr>
          <p:nvPr>
            <p:ph sz="quarter" idx="10"/>
          </p:nvPr>
        </p:nvSpPr>
        <p:spPr/>
        <p:txBody>
          <a:bodyPr/>
          <a:lstStyle/>
          <a:p>
            <a:pPr marL="342900" indent="-342900">
              <a:buFont typeface="Courier New" panose="02070309020205020404" pitchFamily="49" charset="0"/>
              <a:buChar char="o"/>
            </a:pPr>
            <a:r>
              <a:rPr lang="da-DK" sz="2400" dirty="0"/>
              <a:t>Få Udviklingsplanen ud og leve</a:t>
            </a:r>
          </a:p>
          <a:p>
            <a:pPr marL="342900" indent="-342900">
              <a:buFont typeface="Courier New" panose="02070309020205020404" pitchFamily="49" charset="0"/>
              <a:buChar char="o"/>
            </a:pPr>
            <a:endParaRPr lang="da-DK" sz="2400" dirty="0"/>
          </a:p>
          <a:p>
            <a:pPr marL="342900" indent="-342900">
              <a:buFont typeface="Courier New" panose="02070309020205020404" pitchFamily="49" charset="0"/>
              <a:buChar char="o"/>
            </a:pPr>
            <a:r>
              <a:rPr lang="da-DK" sz="2400" dirty="0"/>
              <a:t>Forbedre Medlemsservice</a:t>
            </a:r>
          </a:p>
          <a:p>
            <a:pPr marL="342900" indent="-342900">
              <a:buFont typeface="Courier New" panose="02070309020205020404" pitchFamily="49" charset="0"/>
              <a:buChar char="o"/>
            </a:pPr>
            <a:endParaRPr lang="da-DK" sz="2400" dirty="0"/>
          </a:p>
          <a:p>
            <a:pPr marL="342900" indent="-342900">
              <a:buFont typeface="Courier New" panose="02070309020205020404" pitchFamily="49" charset="0"/>
              <a:buChar char="o"/>
            </a:pPr>
            <a:r>
              <a:rPr lang="da-DK" sz="2400" dirty="0"/>
              <a:t>Levere en sund økonomi</a:t>
            </a:r>
          </a:p>
          <a:p>
            <a:pPr marL="342900" indent="-342900">
              <a:buFont typeface="Courier New" panose="02070309020205020404" pitchFamily="49" charset="0"/>
              <a:buChar char="o"/>
            </a:pPr>
            <a:endParaRPr lang="da-DK" sz="2400" dirty="0"/>
          </a:p>
          <a:p>
            <a:pPr marL="342900" indent="-342900">
              <a:buFont typeface="Courier New" panose="02070309020205020404" pitchFamily="49" charset="0"/>
              <a:buChar char="o"/>
            </a:pPr>
            <a:r>
              <a:rPr lang="da-DK" sz="2400" dirty="0"/>
              <a:t>Revision af love og vedtægter</a:t>
            </a:r>
          </a:p>
        </p:txBody>
      </p:sp>
      <p:pic>
        <p:nvPicPr>
          <p:cNvPr id="4" name="Picture 6">
            <a:extLst>
              <a:ext uri="{FF2B5EF4-FFF2-40B4-BE49-F238E27FC236}">
                <a16:creationId xmlns:a16="http://schemas.microsoft.com/office/drawing/2014/main" id="{8A77E745-30B6-C548-8FDB-865A558220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8798" y="3830319"/>
            <a:ext cx="3345877" cy="3027681"/>
          </a:xfrm>
          <a:prstGeom prst="rect">
            <a:avLst/>
          </a:prstGeom>
        </p:spPr>
      </p:pic>
    </p:spTree>
    <p:extLst>
      <p:ext uri="{BB962C8B-B14F-4D97-AF65-F5344CB8AC3E}">
        <p14:creationId xmlns:p14="http://schemas.microsoft.com/office/powerpoint/2010/main" val="725433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F475-AC2D-5942-8A3E-DF9D1F6AA1FC}"/>
              </a:ext>
            </a:extLst>
          </p:cNvPr>
          <p:cNvSpPr>
            <a:spLocks noGrp="1"/>
          </p:cNvSpPr>
          <p:nvPr>
            <p:ph type="title"/>
          </p:nvPr>
        </p:nvSpPr>
        <p:spPr>
          <a:xfrm>
            <a:off x="648929" y="629266"/>
            <a:ext cx="5127031" cy="1676603"/>
          </a:xfrm>
        </p:spPr>
        <p:txBody>
          <a:bodyPr vert="horz" lIns="91440" tIns="45720" rIns="91440" bIns="45720" rtlCol="0" anchor="ctr">
            <a:normAutofit/>
          </a:bodyPr>
          <a:lstStyle/>
          <a:p>
            <a:r>
              <a:rPr lang="da-DK" dirty="0">
                <a:latin typeface="Alfa Slab One" panose="02000507050000020004" pitchFamily="2" charset="0"/>
              </a:rPr>
              <a:t>Udviklingsplanen</a:t>
            </a:r>
            <a:endParaRPr lang="en-US" dirty="0">
              <a:solidFill>
                <a:schemeClr val="tx1"/>
              </a:solidFill>
              <a:latin typeface="Alfa Slab One" panose="02000507050000020004" pitchFamily="2" charset="0"/>
              <a:cs typeface="+mj-cs"/>
            </a:endParaRPr>
          </a:p>
        </p:txBody>
      </p:sp>
      <p:sp>
        <p:nvSpPr>
          <p:cNvPr id="13" name="Content Placeholder 7">
            <a:extLst>
              <a:ext uri="{FF2B5EF4-FFF2-40B4-BE49-F238E27FC236}">
                <a16:creationId xmlns:a16="http://schemas.microsoft.com/office/drawing/2014/main" id="{E5D4C873-9587-4A5D-A2C0-AF331091D5E3}"/>
              </a:ext>
            </a:extLst>
          </p:cNvPr>
          <p:cNvSpPr>
            <a:spLocks noGrp="1"/>
          </p:cNvSpPr>
          <p:nvPr>
            <p:ph sz="quarter" idx="10"/>
          </p:nvPr>
        </p:nvSpPr>
        <p:spPr>
          <a:xfrm>
            <a:off x="648930" y="2438400"/>
            <a:ext cx="5356454" cy="3785419"/>
          </a:xfrm>
        </p:spPr>
        <p:txBody>
          <a:bodyPr vert="horz" lIns="91440" tIns="45720" rIns="91440" bIns="45720" rtlCol="0">
            <a:normAutofit/>
          </a:bodyPr>
          <a:lstStyle/>
          <a:p>
            <a:r>
              <a:rPr lang="en-US" sz="2400" dirty="0" err="1">
                <a:solidFill>
                  <a:schemeClr val="tx1"/>
                </a:solidFill>
                <a:cs typeface="+mn-cs"/>
              </a:rPr>
              <a:t>Brug</a:t>
            </a:r>
            <a:r>
              <a:rPr lang="en-US" sz="2400" dirty="0">
                <a:solidFill>
                  <a:schemeClr val="tx1"/>
                </a:solidFill>
                <a:cs typeface="+mn-cs"/>
              </a:rPr>
              <a:t> den </a:t>
            </a:r>
            <a:r>
              <a:rPr lang="en-US" sz="2400" dirty="0" err="1">
                <a:solidFill>
                  <a:schemeClr val="tx1"/>
                </a:solidFill>
                <a:cs typeface="+mn-cs"/>
              </a:rPr>
              <a:t>som</a:t>
            </a:r>
            <a:r>
              <a:rPr lang="en-US" sz="2400" dirty="0">
                <a:solidFill>
                  <a:schemeClr val="tx1"/>
                </a:solidFill>
                <a:cs typeface="+mn-cs"/>
              </a:rPr>
              <a:t> et </a:t>
            </a:r>
            <a:r>
              <a:rPr lang="en-US" sz="2400" dirty="0" err="1">
                <a:solidFill>
                  <a:schemeClr val="tx1"/>
                </a:solidFill>
                <a:cs typeface="+mn-cs"/>
              </a:rPr>
              <a:t>konkret</a:t>
            </a:r>
            <a:r>
              <a:rPr lang="en-US" sz="2400" dirty="0">
                <a:solidFill>
                  <a:schemeClr val="tx1"/>
                </a:solidFill>
                <a:cs typeface="+mn-cs"/>
              </a:rPr>
              <a:t> </a:t>
            </a:r>
            <a:r>
              <a:rPr lang="en-US" sz="2400" dirty="0" err="1">
                <a:solidFill>
                  <a:schemeClr val="tx1"/>
                </a:solidFill>
                <a:cs typeface="+mn-cs"/>
              </a:rPr>
              <a:t>værktøj</a:t>
            </a:r>
            <a:r>
              <a:rPr lang="en-US" sz="2400" dirty="0">
                <a:solidFill>
                  <a:schemeClr val="tx1"/>
                </a:solidFill>
                <a:cs typeface="+mn-cs"/>
              </a:rPr>
              <a:t>       </a:t>
            </a:r>
            <a:r>
              <a:rPr lang="en-US" sz="2400" dirty="0" err="1">
                <a:solidFill>
                  <a:schemeClr val="tx1"/>
                </a:solidFill>
                <a:cs typeface="+mn-cs"/>
              </a:rPr>
              <a:t>til</a:t>
            </a:r>
            <a:r>
              <a:rPr lang="en-US" sz="2400" dirty="0">
                <a:solidFill>
                  <a:schemeClr val="tx1"/>
                </a:solidFill>
                <a:cs typeface="+mn-cs"/>
              </a:rPr>
              <a:t> at </a:t>
            </a:r>
            <a:r>
              <a:rPr lang="en-US" sz="2400" dirty="0" err="1">
                <a:solidFill>
                  <a:schemeClr val="tx1"/>
                </a:solidFill>
                <a:cs typeface="+mn-cs"/>
              </a:rPr>
              <a:t>udvælge</a:t>
            </a:r>
            <a:r>
              <a:rPr lang="en-US" sz="2400" dirty="0">
                <a:solidFill>
                  <a:schemeClr val="tx1"/>
                </a:solidFill>
                <a:cs typeface="+mn-cs"/>
              </a:rPr>
              <a:t> det, I </a:t>
            </a:r>
            <a:r>
              <a:rPr lang="en-US" sz="2400" dirty="0" err="1">
                <a:solidFill>
                  <a:schemeClr val="tx1"/>
                </a:solidFill>
                <a:cs typeface="+mn-cs"/>
              </a:rPr>
              <a:t>vil</a:t>
            </a:r>
            <a:r>
              <a:rPr lang="en-US" sz="2400" dirty="0">
                <a:solidFill>
                  <a:schemeClr val="tx1"/>
                </a:solidFill>
                <a:cs typeface="+mn-cs"/>
              </a:rPr>
              <a:t> </a:t>
            </a:r>
            <a:r>
              <a:rPr lang="en-US" sz="2400" dirty="0" err="1">
                <a:solidFill>
                  <a:schemeClr val="tx1"/>
                </a:solidFill>
                <a:cs typeface="+mn-cs"/>
              </a:rPr>
              <a:t>sætte</a:t>
            </a:r>
            <a:r>
              <a:rPr lang="en-US" sz="2400" dirty="0">
                <a:solidFill>
                  <a:schemeClr val="tx1"/>
                </a:solidFill>
                <a:cs typeface="+mn-cs"/>
              </a:rPr>
              <a:t> </a:t>
            </a:r>
            <a:r>
              <a:rPr lang="en-US" sz="2400" dirty="0" err="1">
                <a:solidFill>
                  <a:schemeClr val="tx1"/>
                </a:solidFill>
                <a:cs typeface="+mn-cs"/>
              </a:rPr>
              <a:t>fokus</a:t>
            </a:r>
            <a:r>
              <a:rPr lang="en-US" sz="2400" dirty="0">
                <a:solidFill>
                  <a:schemeClr val="tx1"/>
                </a:solidFill>
                <a:cs typeface="+mn-cs"/>
              </a:rPr>
              <a:t> </a:t>
            </a:r>
            <a:r>
              <a:rPr lang="en-US" sz="2400" dirty="0" err="1">
                <a:solidFill>
                  <a:schemeClr val="tx1"/>
                </a:solidFill>
                <a:cs typeface="+mn-cs"/>
              </a:rPr>
              <a:t>på</a:t>
            </a:r>
            <a:r>
              <a:rPr lang="en-US" sz="2400" dirty="0">
                <a:solidFill>
                  <a:schemeClr val="tx1"/>
                </a:solidFill>
                <a:cs typeface="+mn-cs"/>
              </a:rPr>
              <a:t>.</a:t>
            </a:r>
          </a:p>
          <a:p>
            <a:pPr marL="114300" indent="-342900">
              <a:buFont typeface="Courier New" panose="02070309020205020404" pitchFamily="49" charset="0"/>
              <a:buChar char="o"/>
            </a:pPr>
            <a:endParaRPr lang="en-US" sz="2400" dirty="0">
              <a:solidFill>
                <a:schemeClr val="tx1"/>
              </a:solidFill>
              <a:cs typeface="+mn-cs"/>
            </a:endParaRPr>
          </a:p>
          <a:p>
            <a:r>
              <a:rPr lang="en-US" sz="2400" dirty="0" err="1">
                <a:solidFill>
                  <a:schemeClr val="tx1"/>
                </a:solidFill>
                <a:cs typeface="+mn-cs"/>
              </a:rPr>
              <a:t>Brug</a:t>
            </a:r>
            <a:r>
              <a:rPr lang="en-US" sz="2400" dirty="0">
                <a:solidFill>
                  <a:schemeClr val="tx1"/>
                </a:solidFill>
                <a:cs typeface="+mn-cs"/>
              </a:rPr>
              <a:t> </a:t>
            </a:r>
            <a:r>
              <a:rPr lang="en-US" sz="2400" dirty="0" err="1">
                <a:solidFill>
                  <a:schemeClr val="tx1"/>
                </a:solidFill>
                <a:cs typeface="+mn-cs"/>
              </a:rPr>
              <a:t>dialogkortene</a:t>
            </a:r>
            <a:r>
              <a:rPr lang="en-US" sz="2400" dirty="0">
                <a:solidFill>
                  <a:schemeClr val="tx1"/>
                </a:solidFill>
                <a:cs typeface="+mn-cs"/>
              </a:rPr>
              <a:t>, </a:t>
            </a:r>
            <a:r>
              <a:rPr lang="en-US" sz="2400" dirty="0" err="1">
                <a:solidFill>
                  <a:schemeClr val="tx1"/>
                </a:solidFill>
                <a:cs typeface="+mn-cs"/>
              </a:rPr>
              <a:t>som</a:t>
            </a:r>
            <a:r>
              <a:rPr lang="en-US" sz="2400" dirty="0">
                <a:solidFill>
                  <a:schemeClr val="tx1"/>
                </a:solidFill>
                <a:cs typeface="+mn-cs"/>
              </a:rPr>
              <a:t> ligger </a:t>
            </a:r>
            <a:r>
              <a:rPr lang="en-US" sz="2400" dirty="0" err="1">
                <a:solidFill>
                  <a:schemeClr val="tx1"/>
                </a:solidFill>
                <a:cs typeface="+mn-cs"/>
              </a:rPr>
              <a:t>på</a:t>
            </a:r>
            <a:r>
              <a:rPr lang="en-US" sz="2400" dirty="0">
                <a:solidFill>
                  <a:schemeClr val="tx1"/>
                </a:solidFill>
                <a:cs typeface="+mn-cs"/>
              </a:rPr>
              <a:t> </a:t>
            </a:r>
            <a:r>
              <a:rPr lang="en-US" sz="2400" dirty="0" err="1">
                <a:solidFill>
                  <a:schemeClr val="tx1"/>
                </a:solidFill>
                <a:cs typeface="+mn-cs"/>
              </a:rPr>
              <a:t>dds.dk</a:t>
            </a:r>
            <a:r>
              <a:rPr lang="en-US" sz="2400" dirty="0">
                <a:solidFill>
                  <a:schemeClr val="tx1"/>
                </a:solidFill>
                <a:cs typeface="+mn-cs"/>
              </a:rPr>
              <a:t> </a:t>
            </a:r>
            <a:r>
              <a:rPr lang="en-US" sz="2400" dirty="0" err="1">
                <a:solidFill>
                  <a:schemeClr val="tx1"/>
                </a:solidFill>
                <a:cs typeface="+mn-cs"/>
              </a:rPr>
              <a:t>til</a:t>
            </a:r>
            <a:r>
              <a:rPr lang="en-US" sz="2400" dirty="0">
                <a:solidFill>
                  <a:schemeClr val="tx1"/>
                </a:solidFill>
                <a:cs typeface="+mn-cs"/>
              </a:rPr>
              <a:t> at </a:t>
            </a:r>
            <a:r>
              <a:rPr lang="en-US" sz="2400" dirty="0" err="1">
                <a:solidFill>
                  <a:schemeClr val="tx1"/>
                </a:solidFill>
                <a:cs typeface="+mn-cs"/>
              </a:rPr>
              <a:t>udvælge</a:t>
            </a:r>
            <a:r>
              <a:rPr lang="en-US" sz="2400" dirty="0">
                <a:solidFill>
                  <a:schemeClr val="tx1"/>
                </a:solidFill>
                <a:cs typeface="+mn-cs"/>
              </a:rPr>
              <a:t> </a:t>
            </a:r>
            <a:r>
              <a:rPr lang="en-US" sz="2400" dirty="0" err="1">
                <a:solidFill>
                  <a:schemeClr val="tx1"/>
                </a:solidFill>
                <a:cs typeface="+mn-cs"/>
              </a:rPr>
              <a:t>jeres</a:t>
            </a:r>
            <a:r>
              <a:rPr lang="en-US" sz="2400" dirty="0">
                <a:solidFill>
                  <a:schemeClr val="tx1"/>
                </a:solidFill>
                <a:cs typeface="+mn-cs"/>
              </a:rPr>
              <a:t> </a:t>
            </a:r>
            <a:r>
              <a:rPr lang="en-US" sz="2400" dirty="0" err="1">
                <a:solidFill>
                  <a:schemeClr val="tx1"/>
                </a:solidFill>
                <a:cs typeface="+mn-cs"/>
              </a:rPr>
              <a:t>fokus</a:t>
            </a:r>
            <a:r>
              <a:rPr lang="en-US" sz="2400" dirty="0">
                <a:solidFill>
                  <a:schemeClr val="tx1"/>
                </a:solidFill>
                <a:cs typeface="+mn-cs"/>
              </a:rPr>
              <a:t>. </a:t>
            </a:r>
          </a:p>
          <a:p>
            <a:pPr marL="114300" indent="-342900">
              <a:buFont typeface="Wingdings" pitchFamily="2" charset="2"/>
              <a:buChar char="Ø"/>
            </a:pPr>
            <a:endParaRPr lang="en-US" sz="2400" dirty="0">
              <a:solidFill>
                <a:schemeClr val="tx1"/>
              </a:solidFill>
              <a:cs typeface="+mn-cs"/>
            </a:endParaRPr>
          </a:p>
          <a:p>
            <a:pPr marL="114300" indent="-342900">
              <a:buFont typeface="Wingdings" pitchFamily="2" charset="2"/>
              <a:buChar char="Ø"/>
            </a:pPr>
            <a:endParaRPr lang="en-US" sz="2400" dirty="0">
              <a:solidFill>
                <a:schemeClr val="tx1"/>
              </a:solidFill>
              <a:cs typeface="+mn-cs"/>
            </a:endParaRPr>
          </a:p>
          <a:p>
            <a:pPr marL="114300" indent="-342900">
              <a:buFont typeface="Wingdings" pitchFamily="2" charset="2"/>
              <a:buChar char="Ø"/>
            </a:pPr>
            <a:endParaRPr lang="en-US" sz="2400" dirty="0">
              <a:solidFill>
                <a:schemeClr val="tx1"/>
              </a:solidFill>
              <a:cs typeface="+mn-cs"/>
            </a:endParaRPr>
          </a:p>
        </p:txBody>
      </p:sp>
      <p:pic>
        <p:nvPicPr>
          <p:cNvPr id="9" name="Billede 2">
            <a:extLst>
              <a:ext uri="{FF2B5EF4-FFF2-40B4-BE49-F238E27FC236}">
                <a16:creationId xmlns:a16="http://schemas.microsoft.com/office/drawing/2014/main" id="{DF4DC846-E986-EB4E-8F6F-5CC350755DC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624134"/>
            <a:ext cx="5447070" cy="5222945"/>
          </a:xfrm>
          <a:prstGeom prst="rect">
            <a:avLst/>
          </a:prstGeom>
        </p:spPr>
      </p:pic>
    </p:spTree>
    <p:extLst>
      <p:ext uri="{BB962C8B-B14F-4D97-AF65-F5344CB8AC3E}">
        <p14:creationId xmlns:p14="http://schemas.microsoft.com/office/powerpoint/2010/main" val="277361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E44358-D495-E844-AD22-59F9B49A94EC}"/>
              </a:ext>
            </a:extLst>
          </p:cNvPr>
          <p:cNvSpPr>
            <a:spLocks noGrp="1"/>
          </p:cNvSpPr>
          <p:nvPr>
            <p:ph type="title"/>
          </p:nvPr>
        </p:nvSpPr>
        <p:spPr/>
        <p:txBody>
          <a:bodyPr/>
          <a:lstStyle/>
          <a:p>
            <a:r>
              <a:rPr lang="da-DK" dirty="0">
                <a:latin typeface="Alfa Slab One" panose="02000507050000020004" pitchFamily="2" charset="0"/>
              </a:rPr>
              <a:t>Modige børn og unge</a:t>
            </a:r>
          </a:p>
        </p:txBody>
      </p:sp>
      <p:sp>
        <p:nvSpPr>
          <p:cNvPr id="3" name="Pladsholder til indhold 2">
            <a:extLst>
              <a:ext uri="{FF2B5EF4-FFF2-40B4-BE49-F238E27FC236}">
                <a16:creationId xmlns:a16="http://schemas.microsoft.com/office/drawing/2014/main" id="{D72E68DC-988F-D54E-89D7-C0E7F3B19F6C}"/>
              </a:ext>
            </a:extLst>
          </p:cNvPr>
          <p:cNvSpPr>
            <a:spLocks noGrp="1"/>
          </p:cNvSpPr>
          <p:nvPr>
            <p:ph sz="quarter" idx="10"/>
          </p:nvPr>
        </p:nvSpPr>
        <p:spPr/>
        <p:txBody>
          <a:bodyPr/>
          <a:lstStyle/>
          <a:p>
            <a:r>
              <a:rPr lang="da-DK" sz="2600" i="1" dirty="0"/>
              <a:t>"Som spejdere udfordrer vi børn og unge. Hos os skal børn og unge få mod til at prøve nyt, mod til at være sig selv og mod på livet."</a:t>
            </a:r>
          </a:p>
          <a:p>
            <a:endParaRPr lang="da-DK" sz="2400" dirty="0"/>
          </a:p>
          <a:p>
            <a:pPr marL="285750" indent="-285750">
              <a:buFont typeface="Arial" panose="020B0604020202020204" pitchFamily="34" charset="0"/>
              <a:buChar char="•"/>
            </a:pPr>
            <a:r>
              <a:rPr lang="da-DK" sz="2400" dirty="0"/>
              <a:t>Klan- og lederevent – 25.-27. september</a:t>
            </a:r>
          </a:p>
          <a:p>
            <a:pPr marL="285750" indent="-285750">
              <a:buFont typeface="Arial" panose="020B0604020202020204" pitchFamily="34" charset="0"/>
              <a:buChar char="•"/>
            </a:pPr>
            <a:r>
              <a:rPr lang="da-DK" sz="2400" dirty="0" err="1"/>
              <a:t>PLan</a:t>
            </a:r>
            <a:r>
              <a:rPr lang="da-DK" sz="2400" dirty="0"/>
              <a:t> uge 42</a:t>
            </a:r>
          </a:p>
          <a:p>
            <a:pPr marL="285750" indent="-285750">
              <a:buFont typeface="Arial" panose="020B0604020202020204" pitchFamily="34" charset="0"/>
              <a:buChar char="•"/>
            </a:pPr>
            <a:r>
              <a:rPr lang="da-DK" sz="2400" dirty="0"/>
              <a:t>Familiespejderdagen den 23. august</a:t>
            </a:r>
          </a:p>
          <a:p>
            <a:endParaRPr lang="da-DK" sz="2400" dirty="0"/>
          </a:p>
          <a:p>
            <a:r>
              <a:rPr lang="da-DK" sz="2000" dirty="0"/>
              <a:t>Der er også tilbuddet fra Problempirater med fokus på naturvidenskab samt det at fejle.</a:t>
            </a:r>
          </a:p>
          <a:p>
            <a:pPr>
              <a:lnSpc>
                <a:spcPct val="130000"/>
              </a:lnSpc>
            </a:pPr>
            <a:endParaRPr lang="da-DK" sz="2400" dirty="0"/>
          </a:p>
          <a:p>
            <a:pPr>
              <a:lnSpc>
                <a:spcPct val="130000"/>
              </a:lnSpc>
            </a:pPr>
            <a:endParaRPr lang="da-DK" sz="2400" dirty="0"/>
          </a:p>
          <a:p>
            <a:pPr>
              <a:lnSpc>
                <a:spcPct val="130000"/>
              </a:lnSpc>
            </a:pPr>
            <a:endParaRPr lang="da-DK" sz="2400" dirty="0"/>
          </a:p>
          <a:p>
            <a:endParaRPr lang="da-DK" sz="2400" dirty="0"/>
          </a:p>
        </p:txBody>
      </p:sp>
      <p:pic>
        <p:nvPicPr>
          <p:cNvPr id="5" name="Billede 4" descr="Et billede, der indeholder mørk, træ&#10;&#10;Automatisk genereret beskrivelse">
            <a:extLst>
              <a:ext uri="{FF2B5EF4-FFF2-40B4-BE49-F238E27FC236}">
                <a16:creationId xmlns:a16="http://schemas.microsoft.com/office/drawing/2014/main" id="{82876575-9BAA-E843-BF4C-074C7C7C5B3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07283" y="-955390"/>
            <a:ext cx="3954441" cy="3954441"/>
          </a:xfrm>
          <a:prstGeom prst="rect">
            <a:avLst/>
          </a:prstGeom>
        </p:spPr>
      </p:pic>
    </p:spTree>
    <p:extLst>
      <p:ext uri="{BB962C8B-B14F-4D97-AF65-F5344CB8AC3E}">
        <p14:creationId xmlns:p14="http://schemas.microsoft.com/office/powerpoint/2010/main" val="114825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7E6041-BC5E-6D42-8113-44E6B847CCF6}"/>
              </a:ext>
            </a:extLst>
          </p:cNvPr>
          <p:cNvSpPr>
            <a:spLocks noGrp="1"/>
          </p:cNvSpPr>
          <p:nvPr>
            <p:ph type="title"/>
          </p:nvPr>
        </p:nvSpPr>
        <p:spPr/>
        <p:txBody>
          <a:bodyPr/>
          <a:lstStyle/>
          <a:p>
            <a:r>
              <a:rPr lang="da-DK" dirty="0">
                <a:latin typeface="Alfa Slab One" panose="02000507050000020004" pitchFamily="2" charset="0"/>
              </a:rPr>
              <a:t>Flere ledere</a:t>
            </a:r>
          </a:p>
        </p:txBody>
      </p:sp>
      <p:sp>
        <p:nvSpPr>
          <p:cNvPr id="3" name="Pladsholder til indhold 2">
            <a:extLst>
              <a:ext uri="{FF2B5EF4-FFF2-40B4-BE49-F238E27FC236}">
                <a16:creationId xmlns:a16="http://schemas.microsoft.com/office/drawing/2014/main" id="{F958620F-A1B1-8E49-9091-92161CC182F3}"/>
              </a:ext>
            </a:extLst>
          </p:cNvPr>
          <p:cNvSpPr>
            <a:spLocks noGrp="1"/>
          </p:cNvSpPr>
          <p:nvPr>
            <p:ph sz="quarter" idx="10"/>
          </p:nvPr>
        </p:nvSpPr>
        <p:spPr/>
        <p:txBody>
          <a:bodyPr/>
          <a:lstStyle/>
          <a:p>
            <a:r>
              <a:rPr lang="da-DK" sz="2400" i="1" dirty="0"/>
              <a:t>"Vi skal tiltrække nye ledere og sikre, at erfarne ledere fortsat finder vores tilbud udviklende og meningsfuldt. Det gør vi ved at skabe attraktive lederfællesskaber og tilbyde forskellige måder at være engageret på."</a:t>
            </a:r>
          </a:p>
          <a:p>
            <a:endParaRPr lang="da-DK" sz="2400" dirty="0"/>
          </a:p>
          <a:p>
            <a:pPr marL="342900" indent="-342900">
              <a:buFont typeface="Arial" panose="020B0604020202020204" pitchFamily="34" charset="0"/>
              <a:buChar char="•"/>
            </a:pPr>
            <a:r>
              <a:rPr lang="da-DK" sz="2400"/>
              <a:t>Divisionsledelsesnetværk </a:t>
            </a:r>
            <a:r>
              <a:rPr lang="da-DK" sz="2400" dirty="0"/>
              <a:t>19.-21. juni </a:t>
            </a:r>
          </a:p>
          <a:p>
            <a:pPr marL="342900" indent="-342900">
              <a:buFont typeface="Arial" panose="020B0604020202020204" pitchFamily="34" charset="0"/>
              <a:buChar char="•"/>
            </a:pPr>
            <a:r>
              <a:rPr lang="da-DK" sz="2400" dirty="0"/>
              <a:t>Klan- og lederevent på Houens Odde 25.-27. september</a:t>
            </a:r>
          </a:p>
          <a:p>
            <a:endParaRPr lang="da-DK" sz="2400" dirty="0"/>
          </a:p>
          <a:p>
            <a:r>
              <a:rPr lang="da-DK" sz="2400" dirty="0"/>
              <a:t>Find inspiration på temasider på </a:t>
            </a:r>
            <a:r>
              <a:rPr lang="da-DK" sz="2400" dirty="0">
                <a:hlinkClick r:id="rId2"/>
              </a:rPr>
              <a:t>dds.dk</a:t>
            </a:r>
            <a:endParaRPr lang="da-DK" sz="2400" dirty="0"/>
          </a:p>
        </p:txBody>
      </p:sp>
      <p:pic>
        <p:nvPicPr>
          <p:cNvPr id="5" name="Billede 4">
            <a:extLst>
              <a:ext uri="{FF2B5EF4-FFF2-40B4-BE49-F238E27FC236}">
                <a16:creationId xmlns:a16="http://schemas.microsoft.com/office/drawing/2014/main" id="{31EB7D79-75A8-DD40-9D78-0AF38ADE88C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17790" y="-1185498"/>
            <a:ext cx="4614498" cy="4614498"/>
          </a:xfrm>
          <a:prstGeom prst="rect">
            <a:avLst/>
          </a:prstGeom>
        </p:spPr>
      </p:pic>
    </p:spTree>
    <p:extLst>
      <p:ext uri="{BB962C8B-B14F-4D97-AF65-F5344CB8AC3E}">
        <p14:creationId xmlns:p14="http://schemas.microsoft.com/office/powerpoint/2010/main" val="2704286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35A530C6-93FD-2F47-A75F-A3AB7B6274F2}"/>
              </a:ext>
            </a:extLst>
          </p:cNvPr>
          <p:cNvSpPr>
            <a:spLocks noGrp="1"/>
          </p:cNvSpPr>
          <p:nvPr>
            <p:ph type="title"/>
          </p:nvPr>
        </p:nvSpPr>
        <p:spPr>
          <a:xfrm>
            <a:off x="838200" y="838951"/>
            <a:ext cx="10515600" cy="840220"/>
          </a:xfrm>
        </p:spPr>
        <p:txBody>
          <a:bodyPr>
            <a:normAutofit/>
          </a:bodyPr>
          <a:lstStyle/>
          <a:p>
            <a:r>
              <a:rPr lang="da-DK" sz="3600" dirty="0">
                <a:latin typeface="Alfa Slab One" panose="02000507050000020004" pitchFamily="2" charset="0"/>
              </a:rPr>
              <a:t>Vildskab i naturen</a:t>
            </a:r>
            <a:endParaRPr lang="da-DK" sz="3600" dirty="0"/>
          </a:p>
        </p:txBody>
      </p:sp>
      <p:sp>
        <p:nvSpPr>
          <p:cNvPr id="4" name="Tekstfelt 3">
            <a:extLst>
              <a:ext uri="{FF2B5EF4-FFF2-40B4-BE49-F238E27FC236}">
                <a16:creationId xmlns:a16="http://schemas.microsoft.com/office/drawing/2014/main" id="{3D3AD078-A5AA-9A49-81E8-BBBC13C2BD53}"/>
              </a:ext>
            </a:extLst>
          </p:cNvPr>
          <p:cNvSpPr txBox="1"/>
          <p:nvPr/>
        </p:nvSpPr>
        <p:spPr>
          <a:xfrm>
            <a:off x="838200" y="1830859"/>
            <a:ext cx="7739743" cy="3046988"/>
          </a:xfrm>
          <a:prstGeom prst="rect">
            <a:avLst/>
          </a:prstGeom>
          <a:noFill/>
        </p:spPr>
        <p:txBody>
          <a:bodyPr wrap="square" rtlCol="0">
            <a:spAutoFit/>
          </a:bodyPr>
          <a:lstStyle/>
          <a:p>
            <a:pPr>
              <a:buNone/>
            </a:pPr>
            <a:r>
              <a:rPr lang="da-DK" sz="2400" i="1" dirty="0"/>
              <a:t>"Vi bliver glade af at være i naturen, og vi bliver glade af at bevæge os. Som spejdere skal vi gøre begge dele."</a:t>
            </a:r>
          </a:p>
          <a:p>
            <a:pPr>
              <a:buNone/>
            </a:pPr>
            <a:endParaRPr lang="da-DK" sz="2400" dirty="0"/>
          </a:p>
          <a:p>
            <a:pPr>
              <a:buNone/>
            </a:pPr>
            <a:r>
              <a:rPr lang="da-DK" sz="2400" dirty="0"/>
              <a:t>Familiespejderdag 23. august</a:t>
            </a:r>
          </a:p>
          <a:p>
            <a:pPr>
              <a:buNone/>
            </a:pPr>
            <a:endParaRPr lang="da-DK" sz="2400" dirty="0"/>
          </a:p>
          <a:p>
            <a:pPr>
              <a:buNone/>
            </a:pPr>
            <a:r>
              <a:rPr lang="da-DK" sz="2400" dirty="0"/>
              <a:t>Den 17. oktober er der Nat i Naturen. </a:t>
            </a:r>
            <a:br>
              <a:rPr lang="da-DK" sz="2400" dirty="0"/>
            </a:br>
            <a:r>
              <a:rPr lang="da-DK" sz="2400" dirty="0"/>
              <a:t>Tilmeld aktiviteter på </a:t>
            </a:r>
            <a:r>
              <a:rPr lang="da-DK" sz="2400" dirty="0" err="1"/>
              <a:t>voresnatur.dk</a:t>
            </a:r>
            <a:r>
              <a:rPr lang="da-DK" sz="2400" dirty="0"/>
              <a:t>. </a:t>
            </a:r>
          </a:p>
          <a:p>
            <a:pPr>
              <a:buNone/>
            </a:pPr>
            <a:endParaRPr lang="da-DK" sz="2400" dirty="0"/>
          </a:p>
        </p:txBody>
      </p:sp>
      <p:pic>
        <p:nvPicPr>
          <p:cNvPr id="6" name="Billede 5">
            <a:extLst>
              <a:ext uri="{FF2B5EF4-FFF2-40B4-BE49-F238E27FC236}">
                <a16:creationId xmlns:a16="http://schemas.microsoft.com/office/drawing/2014/main" id="{1AA3AE4F-A37A-6C4F-9C42-550B9D0067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7352" y="-1117673"/>
            <a:ext cx="4238368" cy="4238368"/>
          </a:xfrm>
          <a:prstGeom prst="rect">
            <a:avLst/>
          </a:prstGeom>
        </p:spPr>
      </p:pic>
    </p:spTree>
    <p:extLst>
      <p:ext uri="{BB962C8B-B14F-4D97-AF65-F5344CB8AC3E}">
        <p14:creationId xmlns:p14="http://schemas.microsoft.com/office/powerpoint/2010/main" val="397238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6F4A7D-7576-4544-8E8B-DEA177929EF9}"/>
              </a:ext>
            </a:extLst>
          </p:cNvPr>
          <p:cNvSpPr>
            <a:spLocks noGrp="1"/>
          </p:cNvSpPr>
          <p:nvPr>
            <p:ph type="title"/>
          </p:nvPr>
        </p:nvSpPr>
        <p:spPr/>
        <p:txBody>
          <a:bodyPr/>
          <a:lstStyle/>
          <a:p>
            <a:r>
              <a:rPr lang="da-DK" dirty="0">
                <a:latin typeface="Alfa Slab One" panose="02000507050000020004" pitchFamily="2" charset="0"/>
              </a:rPr>
              <a:t>Urban </a:t>
            </a:r>
            <a:r>
              <a:rPr lang="da-DK" dirty="0" err="1">
                <a:latin typeface="Alfa Slab One" panose="02000507050000020004" pitchFamily="2" charset="0"/>
              </a:rPr>
              <a:t>scouting</a:t>
            </a:r>
            <a:endParaRPr lang="da-DK" dirty="0"/>
          </a:p>
        </p:txBody>
      </p:sp>
      <p:sp>
        <p:nvSpPr>
          <p:cNvPr id="3" name="Pladsholder til indhold 2">
            <a:extLst>
              <a:ext uri="{FF2B5EF4-FFF2-40B4-BE49-F238E27FC236}">
                <a16:creationId xmlns:a16="http://schemas.microsoft.com/office/drawing/2014/main" id="{F85C575B-3C55-624E-9385-5F1DDC281DF1}"/>
              </a:ext>
            </a:extLst>
          </p:cNvPr>
          <p:cNvSpPr>
            <a:spLocks noGrp="1"/>
          </p:cNvSpPr>
          <p:nvPr>
            <p:ph sz="quarter" idx="10"/>
          </p:nvPr>
        </p:nvSpPr>
        <p:spPr/>
        <p:txBody>
          <a:bodyPr/>
          <a:lstStyle/>
          <a:p>
            <a:r>
              <a:rPr lang="da-DK" sz="2400" i="1" dirty="0"/>
              <a:t>"I byerne sker der nu en stor tilvækst i børnefamilier, som kun vil fortsætte de næste mange år. Den udvikling skal vi tilpasse os, så vi også i fremtiden sikrer, at en stor andel af Danmarks børn og unge bliver spejdere."</a:t>
            </a:r>
          </a:p>
          <a:p>
            <a:endParaRPr lang="da-DK" dirty="0"/>
          </a:p>
          <a:p>
            <a:pPr marL="285750" indent="-285750">
              <a:buFont typeface="Arial" panose="020B0604020202020204" pitchFamily="34" charset="0"/>
              <a:buChar char="•"/>
            </a:pPr>
            <a:r>
              <a:rPr lang="da-DK" sz="2400" dirty="0"/>
              <a:t>Urbanisering sker i alle kommuner. Vi ser en centrering af medlemmer omkring kommunens største by.</a:t>
            </a:r>
          </a:p>
          <a:p>
            <a:pPr marL="285750" indent="-285750">
              <a:buFont typeface="Arial" panose="020B0604020202020204" pitchFamily="34" charset="0"/>
              <a:buChar char="•"/>
            </a:pPr>
            <a:r>
              <a:rPr lang="da-DK" sz="2400" dirty="0"/>
              <a:t>Særligt fokus på København &amp; Aarhus med opstart af nye grupper</a:t>
            </a:r>
          </a:p>
          <a:p>
            <a:pPr marL="285750" indent="-285750">
              <a:buFont typeface="Arial" panose="020B0604020202020204" pitchFamily="34" charset="0"/>
              <a:buChar char="•"/>
            </a:pPr>
            <a:r>
              <a:rPr lang="da-DK" sz="2400" dirty="0"/>
              <a:t>Gruppeudvikling for eksisterende </a:t>
            </a:r>
            <a:r>
              <a:rPr lang="da-DK" sz="2400" dirty="0" err="1"/>
              <a:t>byspejdergrupper</a:t>
            </a:r>
            <a:r>
              <a:rPr lang="da-DK" sz="2400" dirty="0"/>
              <a:t> med udvidelse af deres medlemskapacitet. </a:t>
            </a:r>
          </a:p>
          <a:p>
            <a:pPr marL="285750" indent="-285750">
              <a:buFont typeface="Arial" panose="020B0604020202020204" pitchFamily="34" charset="0"/>
              <a:buChar char="•"/>
            </a:pPr>
            <a:r>
              <a:rPr lang="da-DK" sz="2400" dirty="0"/>
              <a:t>Find inspiration til aktiviteter for din lokale gruppe på </a:t>
            </a:r>
            <a:r>
              <a:rPr lang="da-DK" sz="2400" dirty="0" err="1"/>
              <a:t>dds.dk</a:t>
            </a:r>
            <a:endParaRPr lang="da-DK" sz="2400" dirty="0"/>
          </a:p>
          <a:p>
            <a:pPr marL="285750" indent="-285750">
              <a:buFont typeface="Arial" panose="020B0604020202020204" pitchFamily="34" charset="0"/>
              <a:buChar char="•"/>
            </a:pPr>
            <a:endParaRPr lang="da-DK" sz="2400" dirty="0"/>
          </a:p>
          <a:p>
            <a:pPr marL="285750" indent="-285750">
              <a:buFont typeface="Arial" panose="020B0604020202020204" pitchFamily="34" charset="0"/>
              <a:buChar char="•"/>
            </a:pPr>
            <a:endParaRPr lang="da-DK" sz="2400" dirty="0"/>
          </a:p>
          <a:p>
            <a:pPr marL="285750" indent="-285750">
              <a:buFont typeface="Arial" panose="020B0604020202020204" pitchFamily="34" charset="0"/>
              <a:buChar char="•"/>
            </a:pPr>
            <a:endParaRPr lang="da-DK" dirty="0"/>
          </a:p>
        </p:txBody>
      </p:sp>
      <p:pic>
        <p:nvPicPr>
          <p:cNvPr id="4" name="Billede 3" descr="Et billede, der indeholder skilt&#10;&#10;Automatisk genereret beskrivelse">
            <a:extLst>
              <a:ext uri="{FF2B5EF4-FFF2-40B4-BE49-F238E27FC236}">
                <a16:creationId xmlns:a16="http://schemas.microsoft.com/office/drawing/2014/main" id="{F260E867-18BE-7B4C-836D-B3580E18B37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44524" y="-1165171"/>
            <a:ext cx="4300151" cy="4300151"/>
          </a:xfrm>
          <a:prstGeom prst="rect">
            <a:avLst/>
          </a:prstGeom>
        </p:spPr>
      </p:pic>
    </p:spTree>
    <p:extLst>
      <p:ext uri="{BB962C8B-B14F-4D97-AF65-F5344CB8AC3E}">
        <p14:creationId xmlns:p14="http://schemas.microsoft.com/office/powerpoint/2010/main" val="420246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A6D04B-9EA3-D849-8AD7-DE2961A5C465}"/>
              </a:ext>
            </a:extLst>
          </p:cNvPr>
          <p:cNvSpPr>
            <a:spLocks noGrp="1"/>
          </p:cNvSpPr>
          <p:nvPr>
            <p:ph type="title"/>
          </p:nvPr>
        </p:nvSpPr>
        <p:spPr>
          <a:xfrm>
            <a:off x="838200" y="838950"/>
            <a:ext cx="10515600" cy="1064751"/>
          </a:xfrm>
        </p:spPr>
        <p:txBody>
          <a:bodyPr>
            <a:normAutofit fontScale="90000"/>
          </a:bodyPr>
          <a:lstStyle/>
          <a:p>
            <a:r>
              <a:rPr lang="da-DK" dirty="0">
                <a:latin typeface="Alfa Slab One" panose="02000507050000020004" pitchFamily="2" charset="0"/>
              </a:rPr>
              <a:t>Bæredygtighed i børnehøjde </a:t>
            </a:r>
            <a:br>
              <a:rPr lang="da-DK" dirty="0">
                <a:latin typeface="Alfa Slab One" panose="02000507050000020004" pitchFamily="2" charset="0"/>
              </a:rPr>
            </a:br>
            <a:endParaRPr lang="da-DK" dirty="0">
              <a:solidFill>
                <a:srgbClr val="FF0000"/>
              </a:solidFill>
              <a:latin typeface="Alfa Slab One" panose="02000507050000020004" pitchFamily="2" charset="0"/>
            </a:endParaRPr>
          </a:p>
        </p:txBody>
      </p:sp>
      <p:sp>
        <p:nvSpPr>
          <p:cNvPr id="3" name="Pladsholder til indhold 2">
            <a:extLst>
              <a:ext uri="{FF2B5EF4-FFF2-40B4-BE49-F238E27FC236}">
                <a16:creationId xmlns:a16="http://schemas.microsoft.com/office/drawing/2014/main" id="{3AF34CC8-859A-A44C-8CC7-9E758A336F91}"/>
              </a:ext>
            </a:extLst>
          </p:cNvPr>
          <p:cNvSpPr>
            <a:spLocks noGrp="1"/>
          </p:cNvSpPr>
          <p:nvPr>
            <p:ph sz="quarter" idx="10"/>
          </p:nvPr>
        </p:nvSpPr>
        <p:spPr/>
        <p:txBody>
          <a:bodyPr/>
          <a:lstStyle/>
          <a:p>
            <a:pPr>
              <a:lnSpc>
                <a:spcPct val="130000"/>
              </a:lnSpc>
            </a:pPr>
            <a:r>
              <a:rPr lang="da-DK" sz="2400" i="1" dirty="0"/>
              <a:t>"Som spejdere værner vi om naturen. Vi inddrager børn og unge i, hvordan og hvorfor vi træffer bæredygtige valg, og vi giver dem mulighed for selv at gøre en forskel for en bedre verden."</a:t>
            </a:r>
          </a:p>
          <a:p>
            <a:pPr marL="342900" indent="-342900">
              <a:lnSpc>
                <a:spcPct val="130000"/>
              </a:lnSpc>
              <a:buFont typeface="Arial" panose="020B0604020202020204" pitchFamily="34" charset="0"/>
              <a:buChar char="•"/>
            </a:pPr>
            <a:r>
              <a:rPr lang="da-DK" sz="1800" dirty="0"/>
              <a:t>Vi vil indsamle og dele viden med de gode eksempler fra grupper, der finder innovative løsninger på deres spejderaktiviteter, sommerlejr mv.</a:t>
            </a:r>
          </a:p>
          <a:p>
            <a:pPr marL="342900" indent="-342900">
              <a:lnSpc>
                <a:spcPct val="130000"/>
              </a:lnSpc>
              <a:buFont typeface="Arial" panose="020B0604020202020204" pitchFamily="34" charset="0"/>
              <a:buChar char="•"/>
            </a:pPr>
            <a:r>
              <a:rPr lang="da-DK" sz="1800" dirty="0"/>
              <a:t>Vi vil udvikle mærker og aktiviteter som kan anvendes på spejdermøder.</a:t>
            </a:r>
          </a:p>
          <a:p>
            <a:pPr marL="342900" indent="-342900">
              <a:lnSpc>
                <a:spcPct val="130000"/>
              </a:lnSpc>
              <a:buFont typeface="Arial" panose="020B0604020202020204" pitchFamily="34" charset="0"/>
              <a:buChar char="•"/>
            </a:pPr>
            <a:r>
              <a:rPr lang="da-DK" sz="1800" dirty="0"/>
              <a:t>Vi vil inspirere kursusteams på kurser afholdt af Det Danske Spejderkorps til at sikre bæredygtighed i forhold til transport, engangsservice, indkøb af mad mv.</a:t>
            </a:r>
          </a:p>
          <a:p>
            <a:pPr marL="342900" indent="-342900">
              <a:lnSpc>
                <a:spcPct val="130000"/>
              </a:lnSpc>
              <a:buFont typeface="Arial" panose="020B0604020202020204" pitchFamily="34" charset="0"/>
              <a:buChar char="•"/>
            </a:pPr>
            <a:r>
              <a:rPr lang="da-DK" sz="1800" dirty="0"/>
              <a:t>Vi vil lave kurser og workshops for ledere i spejdergrupperne, der kan inspirere til</a:t>
            </a:r>
            <a:br>
              <a:rPr lang="da-DK" sz="1800" dirty="0"/>
            </a:br>
            <a:r>
              <a:rPr lang="da-DK" sz="1800" dirty="0"/>
              <a:t>bæredygtighed i børnehøjde.</a:t>
            </a:r>
          </a:p>
          <a:p>
            <a:pPr marL="342900" indent="-342900">
              <a:lnSpc>
                <a:spcPct val="130000"/>
              </a:lnSpc>
              <a:buFont typeface="Arial" panose="020B0604020202020204" pitchFamily="34" charset="0"/>
              <a:buChar char="•"/>
            </a:pPr>
            <a:endParaRPr lang="da-DK" sz="1800" dirty="0"/>
          </a:p>
          <a:p>
            <a:endParaRPr lang="da-DK" sz="2400" dirty="0"/>
          </a:p>
        </p:txBody>
      </p:sp>
      <p:pic>
        <p:nvPicPr>
          <p:cNvPr id="5" name="Billede 4" descr="Et billede, der indeholder tegning&#10;&#10;Automatisk genereret beskrivelse">
            <a:extLst>
              <a:ext uri="{FF2B5EF4-FFF2-40B4-BE49-F238E27FC236}">
                <a16:creationId xmlns:a16="http://schemas.microsoft.com/office/drawing/2014/main" id="{C7D7D84F-20C5-644A-A890-8A1D2DB2093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10545" y="-807512"/>
            <a:ext cx="3991232" cy="3991232"/>
          </a:xfrm>
          <a:prstGeom prst="rect">
            <a:avLst/>
          </a:prstGeom>
        </p:spPr>
      </p:pic>
    </p:spTree>
    <p:extLst>
      <p:ext uri="{BB962C8B-B14F-4D97-AF65-F5344CB8AC3E}">
        <p14:creationId xmlns:p14="http://schemas.microsoft.com/office/powerpoint/2010/main" val="3688221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2E9F-C18C-3E42-9962-6F8665DA5ED5}"/>
              </a:ext>
            </a:extLst>
          </p:cNvPr>
          <p:cNvSpPr>
            <a:spLocks noGrp="1"/>
          </p:cNvSpPr>
          <p:nvPr>
            <p:ph type="title"/>
          </p:nvPr>
        </p:nvSpPr>
        <p:spPr>
          <a:xfrm>
            <a:off x="838200" y="838951"/>
            <a:ext cx="10515600" cy="840220"/>
          </a:xfrm>
        </p:spPr>
        <p:txBody>
          <a:bodyPr/>
          <a:lstStyle/>
          <a:p>
            <a:r>
              <a:rPr lang="da-DK" dirty="0" err="1">
                <a:latin typeface="Alfa Slab One" panose="02000507050000020004" pitchFamily="2" charset="0"/>
              </a:rPr>
              <a:t>Coronasituationen</a:t>
            </a:r>
            <a:endParaRPr lang="da-DK" dirty="0">
              <a:latin typeface="Alfa Slab One" panose="02000507050000020004" pitchFamily="2" charset="0"/>
            </a:endParaRPr>
          </a:p>
        </p:txBody>
      </p:sp>
      <p:sp>
        <p:nvSpPr>
          <p:cNvPr id="3" name="Content Placeholder 2">
            <a:extLst>
              <a:ext uri="{FF2B5EF4-FFF2-40B4-BE49-F238E27FC236}">
                <a16:creationId xmlns:a16="http://schemas.microsoft.com/office/drawing/2014/main" id="{2782CB09-55E5-B740-B1F2-FFB73E1BF0B3}"/>
              </a:ext>
            </a:extLst>
          </p:cNvPr>
          <p:cNvSpPr>
            <a:spLocks noGrp="1"/>
          </p:cNvSpPr>
          <p:nvPr>
            <p:ph sz="quarter" idx="10"/>
          </p:nvPr>
        </p:nvSpPr>
        <p:spPr>
          <a:xfrm>
            <a:off x="838199" y="1903702"/>
            <a:ext cx="10515599" cy="4115347"/>
          </a:xfrm>
        </p:spPr>
        <p:txBody>
          <a:bodyPr/>
          <a:lstStyle/>
          <a:p>
            <a:r>
              <a:rPr lang="da-DK" sz="2400" dirty="0"/>
              <a:t>Tjek </a:t>
            </a:r>
            <a:r>
              <a:rPr lang="da-DK" sz="2400" dirty="0" err="1"/>
              <a:t>dds.dk</a:t>
            </a:r>
            <a:r>
              <a:rPr lang="da-DK" sz="2400" dirty="0"/>
              <a:t>/</a:t>
            </a:r>
            <a:r>
              <a:rPr lang="da-DK" sz="2400" dirty="0" err="1"/>
              <a:t>coronasmitte</a:t>
            </a:r>
            <a:endParaRPr lang="da-DK" sz="2400" dirty="0"/>
          </a:p>
          <a:p>
            <a:endParaRPr lang="da-DK" sz="2400" dirty="0"/>
          </a:p>
          <a:p>
            <a:r>
              <a:rPr lang="da-DK" sz="2400" dirty="0"/>
              <a:t>Økonomi</a:t>
            </a:r>
          </a:p>
          <a:p>
            <a:endParaRPr lang="da-DK" sz="2400" dirty="0"/>
          </a:p>
          <a:p>
            <a:r>
              <a:rPr lang="da-DK" sz="2400" dirty="0"/>
              <a:t>Gruppeopstart i august – hvordan kommer vi bedst i gang igen?</a:t>
            </a:r>
            <a:endParaRPr lang="da-DK" dirty="0"/>
          </a:p>
          <a:p>
            <a:endParaRPr lang="da-DK" dirty="0"/>
          </a:p>
        </p:txBody>
      </p:sp>
    </p:spTree>
    <p:extLst>
      <p:ext uri="{BB962C8B-B14F-4D97-AF65-F5344CB8AC3E}">
        <p14:creationId xmlns:p14="http://schemas.microsoft.com/office/powerpoint/2010/main" val="75745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62E9F-C18C-3E42-9962-6F8665DA5ED5}"/>
              </a:ext>
            </a:extLst>
          </p:cNvPr>
          <p:cNvSpPr>
            <a:spLocks noGrp="1"/>
          </p:cNvSpPr>
          <p:nvPr>
            <p:ph type="title"/>
          </p:nvPr>
        </p:nvSpPr>
        <p:spPr>
          <a:xfrm>
            <a:off x="838200" y="838951"/>
            <a:ext cx="10515600" cy="840220"/>
          </a:xfrm>
        </p:spPr>
        <p:txBody>
          <a:bodyPr/>
          <a:lstStyle/>
          <a:p>
            <a:r>
              <a:rPr lang="da-DK" dirty="0">
                <a:latin typeface="Alfa Slab One" panose="02000507050000020004" pitchFamily="2" charset="0"/>
              </a:rPr>
              <a:t>Begivenheder 2020</a:t>
            </a:r>
          </a:p>
        </p:txBody>
      </p:sp>
      <p:sp>
        <p:nvSpPr>
          <p:cNvPr id="3" name="Content Placeholder 2">
            <a:extLst>
              <a:ext uri="{FF2B5EF4-FFF2-40B4-BE49-F238E27FC236}">
                <a16:creationId xmlns:a16="http://schemas.microsoft.com/office/drawing/2014/main" id="{2782CB09-55E5-B740-B1F2-FFB73E1BF0B3}"/>
              </a:ext>
            </a:extLst>
          </p:cNvPr>
          <p:cNvSpPr>
            <a:spLocks noGrp="1"/>
          </p:cNvSpPr>
          <p:nvPr>
            <p:ph sz="quarter" idx="10"/>
          </p:nvPr>
        </p:nvSpPr>
        <p:spPr>
          <a:xfrm>
            <a:off x="838199" y="1903702"/>
            <a:ext cx="10515599" cy="4115347"/>
          </a:xfrm>
        </p:spPr>
        <p:txBody>
          <a:bodyPr/>
          <a:lstStyle/>
          <a:p>
            <a:r>
              <a:rPr lang="da-DK" sz="2400" dirty="0"/>
              <a:t>Familiespejderdag 23. august</a:t>
            </a:r>
          </a:p>
          <a:p>
            <a:endParaRPr lang="da-DK" sz="2400" dirty="0"/>
          </a:p>
          <a:p>
            <a:r>
              <a:rPr lang="da-DK" sz="2400" dirty="0"/>
              <a:t>Klan- og lederevent på Houens Odde 25.-27. September</a:t>
            </a:r>
          </a:p>
          <a:p>
            <a:endParaRPr lang="da-DK" sz="2400" dirty="0"/>
          </a:p>
          <a:p>
            <a:r>
              <a:rPr lang="da-DK" sz="2400" dirty="0" err="1"/>
              <a:t>PLan</a:t>
            </a:r>
            <a:r>
              <a:rPr lang="da-DK" sz="2400" dirty="0"/>
              <a:t> i uge 42</a:t>
            </a:r>
          </a:p>
          <a:p>
            <a:endParaRPr lang="da-DK" sz="2400" dirty="0"/>
          </a:p>
          <a:p>
            <a:r>
              <a:rPr lang="da-DK" sz="2400" dirty="0"/>
              <a:t>Nat i Naturen den 17. oktober</a:t>
            </a:r>
          </a:p>
          <a:p>
            <a:endParaRPr lang="da-DK" dirty="0"/>
          </a:p>
          <a:p>
            <a:endParaRPr lang="da-DK" dirty="0"/>
          </a:p>
        </p:txBody>
      </p:sp>
      <p:pic>
        <p:nvPicPr>
          <p:cNvPr id="4" name="Picture 10">
            <a:extLst>
              <a:ext uri="{FF2B5EF4-FFF2-40B4-BE49-F238E27FC236}">
                <a16:creationId xmlns:a16="http://schemas.microsoft.com/office/drawing/2014/main" id="{3DD9BE25-B173-1847-8EC7-056A2126013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74266" y="4096509"/>
            <a:ext cx="1852471" cy="2761491"/>
          </a:xfrm>
          <a:prstGeom prst="rect">
            <a:avLst/>
          </a:prstGeom>
        </p:spPr>
      </p:pic>
    </p:spTree>
    <p:extLst>
      <p:ext uri="{BB962C8B-B14F-4D97-AF65-F5344CB8AC3E}">
        <p14:creationId xmlns:p14="http://schemas.microsoft.com/office/powerpoint/2010/main" val="552173451"/>
      </p:ext>
    </p:extLst>
  </p:cSld>
  <p:clrMapOvr>
    <a:masterClrMapping/>
  </p:clrMapOvr>
</p:sld>
</file>

<file path=ppt/theme/theme1.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BFB66737488724C9C848B6CBB749517" ma:contentTypeVersion="9" ma:contentTypeDescription="Opret et nyt dokument." ma:contentTypeScope="" ma:versionID="6fb71d49790e1a5ca278b384a315f437">
  <xsd:schema xmlns:xsd="http://www.w3.org/2001/XMLSchema" xmlns:xs="http://www.w3.org/2001/XMLSchema" xmlns:p="http://schemas.microsoft.com/office/2006/metadata/properties" xmlns:ns2="2b77349f-b0c3-4a15-84da-6af331fbc59c" targetNamespace="http://schemas.microsoft.com/office/2006/metadata/properties" ma:root="true" ma:fieldsID="11b855cbb4e0157dd8957c9c14643888" ns2:_="">
    <xsd:import namespace="2b77349f-b0c3-4a15-84da-6af331fbc5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77349f-b0c3-4a15-84da-6af331fbc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4ED6DA-EA65-46CA-BF00-3E2D3FD55F6B}">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2b77349f-b0c3-4a15-84da-6af331fbc59c"/>
    <ds:schemaRef ds:uri="http://purl.org/dc/dcmitype/"/>
  </ds:schemaRefs>
</ds:datastoreItem>
</file>

<file path=customXml/itemProps2.xml><?xml version="1.0" encoding="utf-8"?>
<ds:datastoreItem xmlns:ds="http://schemas.openxmlformats.org/officeDocument/2006/customXml" ds:itemID="{5C592DB8-81B3-41CA-A8D7-B37192FC7369}">
  <ds:schemaRefs>
    <ds:schemaRef ds:uri="http://schemas.microsoft.com/sharepoint/v3/contenttype/forms"/>
  </ds:schemaRefs>
</ds:datastoreItem>
</file>

<file path=customXml/itemProps3.xml><?xml version="1.0" encoding="utf-8"?>
<ds:datastoreItem xmlns:ds="http://schemas.openxmlformats.org/officeDocument/2006/customXml" ds:itemID="{BF0A9392-46D5-4C46-9A2B-89BF6FB46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77349f-b0c3-4a15-84da-6af331fbc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17467</TotalTime>
  <Words>823</Words>
  <Application>Microsoft Office PowerPoint</Application>
  <PresentationFormat>Widescreen</PresentationFormat>
  <Paragraphs>104</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Alfa Slab One</vt:lpstr>
      <vt:lpstr>Arial</vt:lpstr>
      <vt:lpstr>Calibri</vt:lpstr>
      <vt:lpstr>Courier New</vt:lpstr>
      <vt:lpstr>Wingdings</vt:lpstr>
      <vt:lpstr>Office Theme</vt:lpstr>
      <vt:lpstr>PowerPoint Presentation</vt:lpstr>
      <vt:lpstr>Udviklingsplanen</vt:lpstr>
      <vt:lpstr>Modige børn og unge</vt:lpstr>
      <vt:lpstr>Flere ledere</vt:lpstr>
      <vt:lpstr>Vildskab i naturen</vt:lpstr>
      <vt:lpstr>Urban scouting</vt:lpstr>
      <vt:lpstr>Bæredygtighed i børnehøjde  </vt:lpstr>
      <vt:lpstr>Coronasituationen</vt:lpstr>
      <vt:lpstr>Begivenheder 2020</vt:lpstr>
      <vt:lpstr>Rundt om gruppen </vt:lpstr>
      <vt:lpstr>Økonomi</vt:lpstr>
      <vt:lpstr>Det Korpsledelsen har fokus på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Peter Tranevig</dc:creator>
  <cp:lastModifiedBy>Fred Slüter</cp:lastModifiedBy>
  <cp:revision>38</cp:revision>
  <dcterms:created xsi:type="dcterms:W3CDTF">2020-03-19T10:58:50Z</dcterms:created>
  <dcterms:modified xsi:type="dcterms:W3CDTF">2020-05-30T19:47:02Z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0x0101001BFB66737488724C9C848B6CBB749517</vt:lpwstr>
  </property>
</Properties>
</file>