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7" r:id="rId5"/>
    <p:sldId id="258" r:id="rId6"/>
  </p:sldIdLst>
  <p:sldSz cx="12801600" cy="9601200" type="A3"/>
  <p:notesSz cx="6858000" cy="9144000"/>
  <p:defaultTextStyle>
    <a:defPPr>
      <a:defRPr lang="da-DK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D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20"/>
    <p:restoredTop sz="94675"/>
  </p:normalViewPr>
  <p:slideViewPr>
    <p:cSldViewPr snapToGrid="0" snapToObjects="1">
      <p:cViewPr varScale="1">
        <p:scale>
          <a:sx n="51" d="100"/>
          <a:sy n="51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da-DK"/>
              <a:t>Træk billede til pladsholder, eller klik på symbol for at tilføje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29C46-F750-CA4E-A617-3F2E897AF515}" type="datetimeFigureOut">
              <a:rPr lang="da-DK" smtClean="0"/>
              <a:t>06-04-2025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77C73-349A-A84F-9D20-84D8DDD5C1C7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67298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ruta 4"/>
          <p:cNvSpPr txBox="1"/>
          <p:nvPr/>
        </p:nvSpPr>
        <p:spPr>
          <a:xfrm>
            <a:off x="8976355" y="614827"/>
            <a:ext cx="32081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Februar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Indkald til grupperådsmøde (Ansvar: Formand)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Status på oprykning og ledersituation efter sommerferien.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Planlægning af rekruttering og evt. omrokering 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Mulighed for ledersamtaler med gruppeledere 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8803502" y="7110914"/>
            <a:ext cx="3197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Maj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Opfølgning på….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4786532" y="7898284"/>
            <a:ext cx="2526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Juli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Sommerferie 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918389" y="5337733"/>
            <a:ext cx="233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September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Opfølgning på…</a:t>
            </a:r>
          </a:p>
          <a:p>
            <a:pPr marL="180023" indent="-180023">
              <a:buFont typeface="Arial" charset="0"/>
              <a:buChar char="•"/>
            </a:pPr>
            <a:endParaRPr lang="da-DK" sz="1200" dirty="0">
              <a:latin typeface="+mj-lt"/>
            </a:endParaRPr>
          </a:p>
        </p:txBody>
      </p:sp>
      <p:sp>
        <p:nvSpPr>
          <p:cNvPr id="9" name="textruta 8"/>
          <p:cNvSpPr txBox="1"/>
          <p:nvPr/>
        </p:nvSpPr>
        <p:spPr>
          <a:xfrm>
            <a:off x="1445804" y="6733433"/>
            <a:ext cx="28134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August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Pr. 1. </a:t>
            </a:r>
            <a:r>
              <a:rPr lang="da-DK" sz="1200" dirty="0" err="1">
                <a:latin typeface="+mj-lt"/>
              </a:rPr>
              <a:t>sep</a:t>
            </a:r>
            <a:r>
              <a:rPr lang="da-DK" sz="1200" dirty="0">
                <a:latin typeface="+mj-lt"/>
              </a:rPr>
              <a:t> opkræves korpskontingent for alle medlemmer - </a:t>
            </a:r>
            <a:r>
              <a:rPr lang="da-DK" sz="1200" dirty="0">
                <a:solidFill>
                  <a:prstClr val="black"/>
                </a:solidFill>
                <a:latin typeface="Calibri Light" panose="020F0302020204030204"/>
              </a:rPr>
              <a:t>OBS vigtigt at alle oplysninger er opdateret i Medlemsservice inden denne dato. (Ansvar: Medlemsansvarlig og bestyrelsen)</a:t>
            </a:r>
            <a:endParaRPr lang="da-DK" sz="1200" dirty="0">
              <a:latin typeface="+mj-lt"/>
            </a:endParaRPr>
          </a:p>
        </p:txBody>
      </p:sp>
      <p:sp>
        <p:nvSpPr>
          <p:cNvPr id="10" name="textruta 9"/>
          <p:cNvSpPr txBox="1"/>
          <p:nvPr/>
        </p:nvSpPr>
        <p:spPr>
          <a:xfrm>
            <a:off x="6947376" y="7880951"/>
            <a:ext cx="3008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Juni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Tilskudsansøgning kommune (Folkeoplysningstilskud) – OBS tidspunkt kan variere (Ansvar: Kasserer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9809853" y="5149886"/>
            <a:ext cx="27336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April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Send gruppens valgte repræsentanter til divisionsrådsmøde (Ansvar: ledere og bestyrelse)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Pr. 1. maj opkrævning af korpskontingent for alle medlemmer. – OBS vigtigt at alle oplysninger er opdateret i Medlemsservice inden denne dato. (Ansvar: Medlemsansvarlig og bestyrelsen)</a:t>
            </a:r>
          </a:p>
        </p:txBody>
      </p:sp>
      <p:sp>
        <p:nvSpPr>
          <p:cNvPr id="12" name="textruta 11"/>
          <p:cNvSpPr txBox="1"/>
          <p:nvPr/>
        </p:nvSpPr>
        <p:spPr>
          <a:xfrm>
            <a:off x="9763368" y="2107345"/>
            <a:ext cx="28608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Marts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Ajourfør de valgte fra grupperådsmødet i medlemsservice (formand, kasserer, revisor, bestyrelsesmedlemmer, korpsrådsmedlemmer og divisionsmedlemmer. </a:t>
            </a:r>
            <a:r>
              <a:rPr lang="da-DK" sz="1200" dirty="0">
                <a:solidFill>
                  <a:prstClr val="black"/>
                </a:solidFill>
                <a:latin typeface="Calibri Light" panose="020F0302020204030204"/>
              </a:rPr>
              <a:t>(Ansvar: Formand/kasserer)</a:t>
            </a:r>
            <a:endParaRPr lang="da-DK" sz="1200" dirty="0">
              <a:latin typeface="+mj-lt"/>
            </a:endParaRP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Slette tidligere valgte (Ansvar: Formand/kasserer)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Sende årsregnskab og referat fra grupperådsmøde til divisionen (Ansvar: formand)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Send årsregnskab til kommunen – OBS tidspunkt kan variere alt efter kommunen (Ansvar: Kasserer/revisor)</a:t>
            </a:r>
          </a:p>
        </p:txBody>
      </p:sp>
      <p:sp>
        <p:nvSpPr>
          <p:cNvPr id="13" name="textruta 12"/>
          <p:cNvSpPr txBox="1"/>
          <p:nvPr/>
        </p:nvSpPr>
        <p:spPr>
          <a:xfrm>
            <a:off x="6373923" y="553030"/>
            <a:ext cx="2733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Januar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Afslutte årsregnskab (ansvar: Kasserer/formand/revisor)</a:t>
            </a:r>
          </a:p>
        </p:txBody>
      </p:sp>
      <p:sp>
        <p:nvSpPr>
          <p:cNvPr id="14" name="textruta 13"/>
          <p:cNvSpPr txBox="1"/>
          <p:nvPr/>
        </p:nvSpPr>
        <p:spPr>
          <a:xfrm>
            <a:off x="1752174" y="306947"/>
            <a:ext cx="36050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December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Rekruttere nye medlemmer til kommende bestyrelse blandt forældre, unge og ledere (Ansvar: bestyrelse og ledere)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Pr. 31. </a:t>
            </a:r>
            <a:r>
              <a:rPr lang="da-DK" sz="1200" dirty="0" err="1">
                <a:latin typeface="+mj-lt"/>
              </a:rPr>
              <a:t>dec</a:t>
            </a:r>
            <a:r>
              <a:rPr lang="da-DK" sz="1200" dirty="0">
                <a:latin typeface="+mj-lt"/>
              </a:rPr>
              <a:t> tjekke at alle medlemmer har betalt kontingent og er registreret korrekt i medlemsservice. </a:t>
            </a:r>
            <a:r>
              <a:rPr lang="da-DK" sz="1200" dirty="0">
                <a:solidFill>
                  <a:prstClr val="black"/>
                </a:solidFill>
                <a:latin typeface="Calibri Light" panose="020F0302020204030204"/>
              </a:rPr>
              <a:t>(Ansvar: Medlemsansvarlig og bestyrelsen)</a:t>
            </a:r>
            <a:r>
              <a:rPr lang="da-DK" sz="1200" dirty="0">
                <a:latin typeface="+mj-lt"/>
              </a:rPr>
              <a:t> </a:t>
            </a:r>
          </a:p>
          <a:p>
            <a:pPr marL="180023" indent="-180023">
              <a:buFont typeface="Arial" charset="0"/>
              <a:buChar char="•"/>
            </a:pPr>
            <a:endParaRPr lang="da-DK" sz="1200" dirty="0">
              <a:latin typeface="+mj-lt"/>
            </a:endParaRPr>
          </a:p>
        </p:txBody>
      </p:sp>
      <p:sp>
        <p:nvSpPr>
          <p:cNvPr id="15" name="textruta 14"/>
          <p:cNvSpPr txBox="1"/>
          <p:nvPr/>
        </p:nvSpPr>
        <p:spPr>
          <a:xfrm>
            <a:off x="867631" y="1740246"/>
            <a:ext cx="2506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November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Budget og planer for næste år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Fastsættelse af dato for grupperådsmøde inkl. Forberedelse (Ansvar: bestyrelse)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Udarbejdelse af udviklingsplan (Ansvar: bestyrelse og ledere)</a:t>
            </a:r>
          </a:p>
        </p:txBody>
      </p:sp>
      <p:sp>
        <p:nvSpPr>
          <p:cNvPr id="16" name="textruta 15"/>
          <p:cNvSpPr txBox="1"/>
          <p:nvPr/>
        </p:nvSpPr>
        <p:spPr>
          <a:xfrm>
            <a:off x="1001035" y="3499926"/>
            <a:ext cx="2578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Oktober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Opfølgning på…</a:t>
            </a:r>
          </a:p>
        </p:txBody>
      </p:sp>
      <p:grpSp>
        <p:nvGrpSpPr>
          <p:cNvPr id="18" name="Grupper 17"/>
          <p:cNvGrpSpPr/>
          <p:nvPr/>
        </p:nvGrpSpPr>
        <p:grpSpPr>
          <a:xfrm>
            <a:off x="2625364" y="916941"/>
            <a:ext cx="7234040" cy="6977611"/>
            <a:chOff x="2016582" y="201839"/>
            <a:chExt cx="6754586" cy="6373132"/>
          </a:xfrm>
        </p:grpSpPr>
        <p:grpSp>
          <p:nvGrpSpPr>
            <p:cNvPr id="19" name="Grupper 18"/>
            <p:cNvGrpSpPr/>
            <p:nvPr/>
          </p:nvGrpSpPr>
          <p:grpSpPr>
            <a:xfrm>
              <a:off x="2016582" y="201839"/>
              <a:ext cx="6754586" cy="6373132"/>
              <a:chOff x="2253343" y="484871"/>
              <a:chExt cx="6754586" cy="6373132"/>
            </a:xfrm>
          </p:grpSpPr>
          <p:sp>
            <p:nvSpPr>
              <p:cNvPr id="32" name="Krans 31"/>
              <p:cNvSpPr/>
              <p:nvPr/>
            </p:nvSpPr>
            <p:spPr>
              <a:xfrm>
                <a:off x="2699656" y="851427"/>
                <a:ext cx="6215743" cy="5971610"/>
              </a:xfrm>
              <a:prstGeom prst="donut">
                <a:avLst>
                  <a:gd name="adj" fmla="val 21996"/>
                </a:avLst>
              </a:prstGeom>
              <a:solidFill>
                <a:srgbClr val="42D6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2223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3" name="Lige forbindelse 32"/>
              <p:cNvCxnSpPr/>
              <p:nvPr/>
            </p:nvCxnSpPr>
            <p:spPr>
              <a:xfrm>
                <a:off x="5736771" y="484871"/>
                <a:ext cx="10886" cy="6373132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Lige forbindelse 33"/>
              <p:cNvCxnSpPr/>
              <p:nvPr/>
            </p:nvCxnSpPr>
            <p:spPr>
              <a:xfrm flipH="1">
                <a:off x="2253343" y="3797523"/>
                <a:ext cx="6754586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Lige forbindelse 34"/>
              <p:cNvCxnSpPr/>
              <p:nvPr/>
            </p:nvCxnSpPr>
            <p:spPr>
              <a:xfrm flipH="1" flipV="1">
                <a:off x="3082968" y="2262772"/>
                <a:ext cx="5641669" cy="3329104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Lige forbindelse 35"/>
              <p:cNvCxnSpPr>
                <a:cxnSpLocks/>
              </p:cNvCxnSpPr>
              <p:nvPr/>
            </p:nvCxnSpPr>
            <p:spPr>
              <a:xfrm flipH="1">
                <a:off x="3820887" y="1268448"/>
                <a:ext cx="3624601" cy="5328295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Lige forbindelse 36"/>
              <p:cNvCxnSpPr/>
              <p:nvPr/>
            </p:nvCxnSpPr>
            <p:spPr>
              <a:xfrm flipH="1" flipV="1">
                <a:off x="4203774" y="1268448"/>
                <a:ext cx="3174019" cy="546981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Lige forbindelse 37"/>
              <p:cNvCxnSpPr/>
              <p:nvPr/>
            </p:nvCxnSpPr>
            <p:spPr>
              <a:xfrm flipH="1">
                <a:off x="2601687" y="2242578"/>
                <a:ext cx="6211731" cy="3167622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kstfelt 19"/>
            <p:cNvSpPr txBox="1"/>
            <p:nvPr/>
          </p:nvSpPr>
          <p:spPr>
            <a:xfrm>
              <a:off x="5777595" y="1079301"/>
              <a:ext cx="859971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JANUAR</a:t>
              </a:r>
            </a:p>
          </p:txBody>
        </p:sp>
        <p:sp>
          <p:nvSpPr>
            <p:cNvPr id="21" name="Tekstfelt 20"/>
            <p:cNvSpPr txBox="1"/>
            <p:nvPr/>
          </p:nvSpPr>
          <p:spPr>
            <a:xfrm>
              <a:off x="6904265" y="1687282"/>
              <a:ext cx="1104899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FEBRUAR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2" name="Tekstfelt 21"/>
            <p:cNvSpPr txBox="1"/>
            <p:nvPr/>
          </p:nvSpPr>
          <p:spPr>
            <a:xfrm>
              <a:off x="7516588" y="2851854"/>
              <a:ext cx="1104899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MARTS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3" name="Tekstfelt 22"/>
            <p:cNvSpPr txBox="1"/>
            <p:nvPr/>
          </p:nvSpPr>
          <p:spPr>
            <a:xfrm>
              <a:off x="7587345" y="3965444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APRIL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Tekstfelt 23"/>
            <p:cNvSpPr txBox="1"/>
            <p:nvPr/>
          </p:nvSpPr>
          <p:spPr>
            <a:xfrm>
              <a:off x="7064826" y="5137701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MAJ</a:t>
              </a:r>
            </a:p>
          </p:txBody>
        </p:sp>
        <p:sp>
          <p:nvSpPr>
            <p:cNvPr id="25" name="Tekstfelt 24"/>
            <p:cNvSpPr txBox="1"/>
            <p:nvPr/>
          </p:nvSpPr>
          <p:spPr>
            <a:xfrm>
              <a:off x="5846990" y="5752242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JUNI</a:t>
              </a:r>
            </a:p>
          </p:txBody>
        </p:sp>
        <p:sp>
          <p:nvSpPr>
            <p:cNvPr id="26" name="Tekstfelt 25"/>
            <p:cNvSpPr txBox="1"/>
            <p:nvPr/>
          </p:nvSpPr>
          <p:spPr>
            <a:xfrm>
              <a:off x="4566558" y="5730291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JULI</a:t>
              </a:r>
            </a:p>
          </p:txBody>
        </p:sp>
        <p:sp>
          <p:nvSpPr>
            <p:cNvPr id="27" name="Tekstfelt 26"/>
            <p:cNvSpPr txBox="1"/>
            <p:nvPr/>
          </p:nvSpPr>
          <p:spPr>
            <a:xfrm>
              <a:off x="3390906" y="4905952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AUGUST</a:t>
              </a:r>
            </a:p>
          </p:txBody>
        </p:sp>
        <p:sp>
          <p:nvSpPr>
            <p:cNvPr id="28" name="Tekstfelt 27"/>
            <p:cNvSpPr txBox="1"/>
            <p:nvPr/>
          </p:nvSpPr>
          <p:spPr>
            <a:xfrm>
              <a:off x="2724157" y="3904286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SEPTEMBER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9" name="Tekstfelt 28"/>
            <p:cNvSpPr txBox="1"/>
            <p:nvPr/>
          </p:nvSpPr>
          <p:spPr>
            <a:xfrm>
              <a:off x="2767696" y="2721050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OKTOBER</a:t>
              </a:r>
            </a:p>
          </p:txBody>
        </p:sp>
        <p:sp>
          <p:nvSpPr>
            <p:cNvPr id="30" name="Tekstfelt 29"/>
            <p:cNvSpPr txBox="1"/>
            <p:nvPr/>
          </p:nvSpPr>
          <p:spPr>
            <a:xfrm>
              <a:off x="3390906" y="1665511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NOVEMBER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1" name="Tekstfelt 30"/>
            <p:cNvSpPr txBox="1"/>
            <p:nvPr/>
          </p:nvSpPr>
          <p:spPr>
            <a:xfrm>
              <a:off x="4430491" y="1091789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DECEMBER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4" name="Tekstfelt 3"/>
          <p:cNvSpPr txBox="1"/>
          <p:nvPr/>
        </p:nvSpPr>
        <p:spPr>
          <a:xfrm>
            <a:off x="4834679" y="4313775"/>
            <a:ext cx="314958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2600" dirty="0"/>
              <a:t>Forslag 1 </a:t>
            </a:r>
            <a:r>
              <a:rPr lang="da-DK" sz="2600"/>
              <a:t>til gruppens </a:t>
            </a:r>
          </a:p>
          <a:p>
            <a:pPr algn="ctr"/>
            <a:r>
              <a:rPr lang="da-DK" sz="2600"/>
              <a:t>Årshjul </a:t>
            </a:r>
            <a:r>
              <a:rPr lang="da-DK" sz="2600" dirty="0"/>
              <a:t>202X</a:t>
            </a:r>
          </a:p>
        </p:txBody>
      </p:sp>
    </p:spTree>
    <p:extLst>
      <p:ext uri="{BB962C8B-B14F-4D97-AF65-F5344CB8AC3E}">
        <p14:creationId xmlns:p14="http://schemas.microsoft.com/office/powerpoint/2010/main" val="1138975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ruta 4"/>
          <p:cNvSpPr txBox="1"/>
          <p:nvPr/>
        </p:nvSpPr>
        <p:spPr>
          <a:xfrm>
            <a:off x="9570330" y="1756502"/>
            <a:ext cx="2860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Februar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Grupperådsmøde (inden 1. marts)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Indkaldelse og planlægning af grupperådsmøde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9168581" y="6585391"/>
            <a:ext cx="3197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Maj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Sov ude arrangement</a:t>
            </a:r>
          </a:p>
          <a:p>
            <a:pPr marL="180023" lvl="0" indent="-180023">
              <a:buFont typeface="Arial" charset="0"/>
              <a:buChar char="•"/>
            </a:pPr>
            <a:r>
              <a:rPr lang="da-DK" sz="1200" dirty="0">
                <a:solidFill>
                  <a:prstClr val="black"/>
                </a:solidFill>
                <a:latin typeface="Calibri Light" panose="020F0302020204030204"/>
              </a:rPr>
              <a:t>Forberede lokal fundraising til julekalendersalg 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3992557" y="7834336"/>
            <a:ext cx="2526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Juli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Sommerferie 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Sommerlejr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820599" y="4857802"/>
            <a:ext cx="2339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September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Uddannelsesmarked/Klan &amp; lederevent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Bestyrelsesmøde</a:t>
            </a:r>
          </a:p>
          <a:p>
            <a:pPr marL="180023" indent="-180023">
              <a:buFont typeface="Arial" charset="0"/>
              <a:buChar char="•"/>
            </a:pPr>
            <a:endParaRPr lang="da-DK" sz="1200" dirty="0">
              <a:latin typeface="+mj-lt"/>
            </a:endParaRPr>
          </a:p>
        </p:txBody>
      </p:sp>
      <p:sp>
        <p:nvSpPr>
          <p:cNvPr id="9" name="textruta 8"/>
          <p:cNvSpPr txBox="1"/>
          <p:nvPr/>
        </p:nvSpPr>
        <p:spPr>
          <a:xfrm>
            <a:off x="1290797" y="6547869"/>
            <a:ext cx="2537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August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Opstart efter sommerferie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Familiespejderdag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Oprykning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Genbesøge udviklingsplanen</a:t>
            </a:r>
          </a:p>
          <a:p>
            <a:pPr marL="180023" lvl="0" indent="-180023">
              <a:buFont typeface="Arial" charset="0"/>
              <a:buChar char="•"/>
            </a:pPr>
            <a:r>
              <a:rPr lang="da-DK" sz="1200" dirty="0">
                <a:solidFill>
                  <a:prstClr val="black"/>
                </a:solidFill>
                <a:latin typeface="Calibri Light" panose="020F0302020204030204"/>
              </a:rPr>
              <a:t>Nyhedsmail ud til medlemmer</a:t>
            </a:r>
            <a:r>
              <a:rPr lang="da-DK" sz="1200" dirty="0">
                <a:latin typeface="+mj-lt"/>
              </a:rPr>
              <a:t> 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7055529" y="7825266"/>
            <a:ext cx="3008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Juni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Bestyrelsesmøde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9848738" y="4965057"/>
            <a:ext cx="2601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April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Bestyrelsesmøde</a:t>
            </a:r>
          </a:p>
          <a:p>
            <a:pPr marL="180023" lvl="0" indent="-180023">
              <a:buFont typeface="Arial" charset="0"/>
              <a:buChar char="•"/>
            </a:pPr>
            <a:r>
              <a:rPr lang="da-DK" sz="1200" dirty="0">
                <a:solidFill>
                  <a:prstClr val="black"/>
                </a:solidFill>
                <a:latin typeface="Calibri Light" panose="020F0302020204030204"/>
              </a:rPr>
              <a:t>Nyhedsmail ud til medlemmer</a:t>
            </a:r>
          </a:p>
          <a:p>
            <a:pPr marL="180023" lvl="0" indent="-180023">
              <a:buFont typeface="Arial" charset="0"/>
              <a:buChar char="•"/>
            </a:pPr>
            <a:r>
              <a:rPr lang="da-DK" sz="1200" dirty="0">
                <a:solidFill>
                  <a:prstClr val="black"/>
                </a:solidFill>
                <a:latin typeface="Calibri Light" panose="020F0302020204030204"/>
              </a:rPr>
              <a:t>Deltagelse i divisionsrådsmøde</a:t>
            </a:r>
          </a:p>
        </p:txBody>
      </p:sp>
      <p:sp>
        <p:nvSpPr>
          <p:cNvPr id="12" name="textruta 11"/>
          <p:cNvSpPr txBox="1"/>
          <p:nvPr/>
        </p:nvSpPr>
        <p:spPr>
          <a:xfrm>
            <a:off x="10098915" y="3058564"/>
            <a:ext cx="2487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Marts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Genbesøge udviklingsplan</a:t>
            </a:r>
          </a:p>
          <a:p>
            <a:pPr marL="180023" indent="-180023">
              <a:buFont typeface="Arial" charset="0"/>
              <a:buChar char="•"/>
            </a:pPr>
            <a:endParaRPr lang="da-DK" sz="1200" dirty="0">
              <a:latin typeface="+mj-lt"/>
            </a:endParaRPr>
          </a:p>
        </p:txBody>
      </p:sp>
      <p:sp>
        <p:nvSpPr>
          <p:cNvPr id="13" name="textruta 12"/>
          <p:cNvSpPr txBox="1"/>
          <p:nvPr/>
        </p:nvSpPr>
        <p:spPr>
          <a:xfrm>
            <a:off x="7653052" y="540054"/>
            <a:ext cx="2498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Januar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Nyhedsmail ud til medlemmer</a:t>
            </a:r>
          </a:p>
          <a:p>
            <a:pPr marL="180023" indent="-180023">
              <a:buFont typeface="Arial" charset="0"/>
              <a:buChar char="•"/>
            </a:pPr>
            <a:endParaRPr lang="da-DK" sz="1200" dirty="0">
              <a:latin typeface="+mj-lt"/>
            </a:endParaRPr>
          </a:p>
        </p:txBody>
      </p:sp>
      <p:sp>
        <p:nvSpPr>
          <p:cNvPr id="14" name="textruta 13"/>
          <p:cNvSpPr txBox="1"/>
          <p:nvPr/>
        </p:nvSpPr>
        <p:spPr>
          <a:xfrm>
            <a:off x="4323626" y="671933"/>
            <a:ext cx="2329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December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Julekalender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Juletræssalg </a:t>
            </a:r>
          </a:p>
        </p:txBody>
      </p:sp>
      <p:sp>
        <p:nvSpPr>
          <p:cNvPr id="15" name="textruta 14"/>
          <p:cNvSpPr txBox="1"/>
          <p:nvPr/>
        </p:nvSpPr>
        <p:spPr>
          <a:xfrm>
            <a:off x="1906301" y="1233331"/>
            <a:ext cx="250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November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Korpsrådsmøde</a:t>
            </a:r>
          </a:p>
          <a:p>
            <a:pPr marL="180023" lvl="0" indent="-180023">
              <a:buFont typeface="Arial" charset="0"/>
              <a:buChar char="•"/>
            </a:pPr>
            <a:r>
              <a:rPr lang="da-DK" sz="1200" dirty="0">
                <a:solidFill>
                  <a:prstClr val="black"/>
                </a:solidFill>
                <a:latin typeface="Calibri Light" panose="020F0302020204030204"/>
              </a:rPr>
              <a:t>Bestyrelsesmøde</a:t>
            </a:r>
          </a:p>
        </p:txBody>
      </p:sp>
      <p:sp>
        <p:nvSpPr>
          <p:cNvPr id="16" name="textruta 15"/>
          <p:cNvSpPr txBox="1"/>
          <p:nvPr/>
        </p:nvSpPr>
        <p:spPr>
          <a:xfrm>
            <a:off x="907790" y="3058564"/>
            <a:ext cx="2578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b="1" dirty="0">
                <a:latin typeface="+mj-lt"/>
              </a:rPr>
              <a:t>Oktober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Efterårsferie</a:t>
            </a:r>
          </a:p>
          <a:p>
            <a:pPr marL="180023" indent="-180023">
              <a:buFont typeface="Arial" charset="0"/>
              <a:buChar char="•"/>
            </a:pPr>
            <a:r>
              <a:rPr lang="da-DK" sz="1200" dirty="0">
                <a:latin typeface="+mj-lt"/>
              </a:rPr>
              <a:t>Sov ude arrangement </a:t>
            </a:r>
          </a:p>
        </p:txBody>
      </p:sp>
      <p:grpSp>
        <p:nvGrpSpPr>
          <p:cNvPr id="18" name="Grupper 17"/>
          <p:cNvGrpSpPr/>
          <p:nvPr/>
        </p:nvGrpSpPr>
        <p:grpSpPr>
          <a:xfrm>
            <a:off x="2625364" y="916941"/>
            <a:ext cx="7234040" cy="6977611"/>
            <a:chOff x="2016582" y="201839"/>
            <a:chExt cx="6754586" cy="6373132"/>
          </a:xfrm>
        </p:grpSpPr>
        <p:grpSp>
          <p:nvGrpSpPr>
            <p:cNvPr id="19" name="Grupper 18"/>
            <p:cNvGrpSpPr/>
            <p:nvPr/>
          </p:nvGrpSpPr>
          <p:grpSpPr>
            <a:xfrm>
              <a:off x="2016582" y="201839"/>
              <a:ext cx="6754586" cy="6373132"/>
              <a:chOff x="2253343" y="484871"/>
              <a:chExt cx="6754586" cy="6373132"/>
            </a:xfrm>
          </p:grpSpPr>
          <p:sp>
            <p:nvSpPr>
              <p:cNvPr id="32" name="Krans 31"/>
              <p:cNvSpPr/>
              <p:nvPr/>
            </p:nvSpPr>
            <p:spPr>
              <a:xfrm>
                <a:off x="2699656" y="851427"/>
                <a:ext cx="6215743" cy="5971610"/>
              </a:xfrm>
              <a:prstGeom prst="donut">
                <a:avLst>
                  <a:gd name="adj" fmla="val 21996"/>
                </a:avLst>
              </a:prstGeom>
              <a:solidFill>
                <a:srgbClr val="42D62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2223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3" name="Lige forbindelse 32"/>
              <p:cNvCxnSpPr/>
              <p:nvPr/>
            </p:nvCxnSpPr>
            <p:spPr>
              <a:xfrm>
                <a:off x="5736771" y="484871"/>
                <a:ext cx="10886" cy="6373132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Lige forbindelse 33"/>
              <p:cNvCxnSpPr/>
              <p:nvPr/>
            </p:nvCxnSpPr>
            <p:spPr>
              <a:xfrm flipH="1">
                <a:off x="2253343" y="3797523"/>
                <a:ext cx="6754586" cy="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Lige forbindelse 34"/>
              <p:cNvCxnSpPr/>
              <p:nvPr/>
            </p:nvCxnSpPr>
            <p:spPr>
              <a:xfrm flipH="1" flipV="1">
                <a:off x="3082968" y="2262772"/>
                <a:ext cx="5641669" cy="3329104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Lige forbindelse 35"/>
              <p:cNvCxnSpPr>
                <a:cxnSpLocks/>
              </p:cNvCxnSpPr>
              <p:nvPr/>
            </p:nvCxnSpPr>
            <p:spPr>
              <a:xfrm flipH="1">
                <a:off x="3820887" y="1268448"/>
                <a:ext cx="3624601" cy="5328295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Lige forbindelse 36"/>
              <p:cNvCxnSpPr/>
              <p:nvPr/>
            </p:nvCxnSpPr>
            <p:spPr>
              <a:xfrm flipH="1" flipV="1">
                <a:off x="4203774" y="1268448"/>
                <a:ext cx="3174019" cy="546981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Lige forbindelse 37"/>
              <p:cNvCxnSpPr/>
              <p:nvPr/>
            </p:nvCxnSpPr>
            <p:spPr>
              <a:xfrm flipH="1">
                <a:off x="2601687" y="2242578"/>
                <a:ext cx="6211731" cy="3167622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kstfelt 19"/>
            <p:cNvSpPr txBox="1"/>
            <p:nvPr/>
          </p:nvSpPr>
          <p:spPr>
            <a:xfrm>
              <a:off x="5777595" y="1079301"/>
              <a:ext cx="859971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JANUAR</a:t>
              </a:r>
            </a:p>
          </p:txBody>
        </p:sp>
        <p:sp>
          <p:nvSpPr>
            <p:cNvPr id="21" name="Tekstfelt 20"/>
            <p:cNvSpPr txBox="1"/>
            <p:nvPr/>
          </p:nvSpPr>
          <p:spPr>
            <a:xfrm>
              <a:off x="6904265" y="1687282"/>
              <a:ext cx="1104899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FEBRUAR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2" name="Tekstfelt 21"/>
            <p:cNvSpPr txBox="1"/>
            <p:nvPr/>
          </p:nvSpPr>
          <p:spPr>
            <a:xfrm>
              <a:off x="7516588" y="2851854"/>
              <a:ext cx="1104899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MARTS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3" name="Tekstfelt 22"/>
            <p:cNvSpPr txBox="1"/>
            <p:nvPr/>
          </p:nvSpPr>
          <p:spPr>
            <a:xfrm>
              <a:off x="7587345" y="3965444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APRIL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Tekstfelt 23"/>
            <p:cNvSpPr txBox="1"/>
            <p:nvPr/>
          </p:nvSpPr>
          <p:spPr>
            <a:xfrm>
              <a:off x="7064826" y="5137701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MAJ</a:t>
              </a:r>
            </a:p>
          </p:txBody>
        </p:sp>
        <p:sp>
          <p:nvSpPr>
            <p:cNvPr id="25" name="Tekstfelt 24"/>
            <p:cNvSpPr txBox="1"/>
            <p:nvPr/>
          </p:nvSpPr>
          <p:spPr>
            <a:xfrm>
              <a:off x="5846990" y="5752242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JUNI</a:t>
              </a:r>
            </a:p>
          </p:txBody>
        </p:sp>
        <p:sp>
          <p:nvSpPr>
            <p:cNvPr id="26" name="Tekstfelt 25"/>
            <p:cNvSpPr txBox="1"/>
            <p:nvPr/>
          </p:nvSpPr>
          <p:spPr>
            <a:xfrm>
              <a:off x="4566558" y="5730291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JULI</a:t>
              </a:r>
            </a:p>
          </p:txBody>
        </p:sp>
        <p:sp>
          <p:nvSpPr>
            <p:cNvPr id="27" name="Tekstfelt 26"/>
            <p:cNvSpPr txBox="1"/>
            <p:nvPr/>
          </p:nvSpPr>
          <p:spPr>
            <a:xfrm>
              <a:off x="3390906" y="4905952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AUGUST</a:t>
              </a:r>
            </a:p>
          </p:txBody>
        </p:sp>
        <p:sp>
          <p:nvSpPr>
            <p:cNvPr id="28" name="Tekstfelt 27"/>
            <p:cNvSpPr txBox="1"/>
            <p:nvPr/>
          </p:nvSpPr>
          <p:spPr>
            <a:xfrm>
              <a:off x="2724157" y="3904286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SEPTEMBER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9" name="Tekstfelt 28"/>
            <p:cNvSpPr txBox="1"/>
            <p:nvPr/>
          </p:nvSpPr>
          <p:spPr>
            <a:xfrm>
              <a:off x="2767696" y="2721050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OKTOBER</a:t>
              </a:r>
            </a:p>
          </p:txBody>
        </p:sp>
        <p:sp>
          <p:nvSpPr>
            <p:cNvPr id="30" name="Tekstfelt 29"/>
            <p:cNvSpPr txBox="1"/>
            <p:nvPr/>
          </p:nvSpPr>
          <p:spPr>
            <a:xfrm>
              <a:off x="3390906" y="1665511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NOVEMBER</a:t>
              </a:r>
            </a:p>
          </p:txBody>
        </p:sp>
        <p:sp>
          <p:nvSpPr>
            <p:cNvPr id="31" name="Tekstfelt 30"/>
            <p:cNvSpPr txBox="1"/>
            <p:nvPr/>
          </p:nvSpPr>
          <p:spPr>
            <a:xfrm>
              <a:off x="4430491" y="1091789"/>
              <a:ext cx="1121228" cy="2753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a-DK" sz="1155" b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DECEMBER</a:t>
              </a:r>
              <a:endParaRPr lang="da-DK" sz="1155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4" name="Tekstfelt 3"/>
          <p:cNvSpPr txBox="1"/>
          <p:nvPr/>
        </p:nvSpPr>
        <p:spPr>
          <a:xfrm>
            <a:off x="4871396" y="4083736"/>
            <a:ext cx="307424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2600" dirty="0"/>
              <a:t>Forslag 2 til gruppens</a:t>
            </a:r>
          </a:p>
          <a:p>
            <a:pPr algn="ctr"/>
            <a:r>
              <a:rPr lang="da-DK" sz="2600" dirty="0"/>
              <a:t>Årshjul 202X</a:t>
            </a:r>
          </a:p>
        </p:txBody>
      </p:sp>
    </p:spTree>
    <p:extLst>
      <p:ext uri="{BB962C8B-B14F-4D97-AF65-F5344CB8AC3E}">
        <p14:creationId xmlns:p14="http://schemas.microsoft.com/office/powerpoint/2010/main" val="4173888384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BBBAF313C129849B30C512B5090BE41" ma:contentTypeVersion="9" ma:contentTypeDescription="Opret et nyt dokument." ma:contentTypeScope="" ma:versionID="26ae1d1da132089aa008cba43bf158e4">
  <xsd:schema xmlns:xsd="http://www.w3.org/2001/XMLSchema" xmlns:xs="http://www.w3.org/2001/XMLSchema" xmlns:p="http://schemas.microsoft.com/office/2006/metadata/properties" xmlns:ns3="45da6670-0008-47af-aa1f-1928a26b101d" xmlns:ns4="36b2a9a4-1c30-4ee6-878d-0b5349ec42c9" targetNamespace="http://schemas.microsoft.com/office/2006/metadata/properties" ma:root="true" ma:fieldsID="3b8e9e9dd7b3e27823e843d3ef8d1b49" ns3:_="" ns4:_="">
    <xsd:import namespace="45da6670-0008-47af-aa1f-1928a26b101d"/>
    <xsd:import namespace="36b2a9a4-1c30-4ee6-878d-0b5349ec42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da6670-0008-47af-aa1f-1928a26b10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b2a9a4-1c30-4ee6-878d-0b5349ec42c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AA3C2C-5568-47C2-B022-6D0B39488F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9F94B5-90DB-4B14-A961-C0476A7987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da6670-0008-47af-aa1f-1928a26b101d"/>
    <ds:schemaRef ds:uri="36b2a9a4-1c30-4ee6-878d-0b5349ec42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DC80C5-6491-4D68-A2D4-53C9AD26BC9E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36b2a9a4-1c30-4ee6-878d-0b5349ec42c9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45da6670-0008-47af-aa1f-1928a26b101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</TotalTime>
  <Words>405</Words>
  <Application>Microsoft Office PowerPoint</Application>
  <PresentationFormat>A3-papir (297 x 420 mm)</PresentationFormat>
  <Paragraphs>99</Paragraphs>
  <Slides>2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Kontortema</vt:lpstr>
      <vt:lpstr>PowerPoint-præsentation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Matematikcenters Årshjul</dc:title>
  <dc:creator>Microsoft Office-bruger</dc:creator>
  <cp:lastModifiedBy>Merete Ravn</cp:lastModifiedBy>
  <cp:revision>35</cp:revision>
  <cp:lastPrinted>2018-11-16T08:33:17Z</cp:lastPrinted>
  <dcterms:created xsi:type="dcterms:W3CDTF">2017-03-01T14:56:38Z</dcterms:created>
  <dcterms:modified xsi:type="dcterms:W3CDTF">2025-04-06T07:49:19Z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0x0101000BBBAF313C129849B30C512B5090BE41</vt:lpwstr>
  </property>
</Properties>
</file>